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83" r:id="rId6"/>
    <p:sldId id="260" r:id="rId7"/>
    <p:sldId id="261" r:id="rId8"/>
    <p:sldId id="262" r:id="rId9"/>
    <p:sldId id="263" r:id="rId10"/>
    <p:sldId id="264" r:id="rId11"/>
    <p:sldId id="265" r:id="rId12"/>
    <p:sldId id="266" r:id="rId13"/>
    <p:sldId id="267" r:id="rId14"/>
    <p:sldId id="268" r:id="rId15"/>
    <p:sldId id="271" r:id="rId16"/>
    <p:sldId id="269" r:id="rId17"/>
    <p:sldId id="270" r:id="rId18"/>
    <p:sldId id="272" r:id="rId19"/>
    <p:sldId id="273" r:id="rId20"/>
    <p:sldId id="274" r:id="rId21"/>
    <p:sldId id="275" r:id="rId22"/>
    <p:sldId id="276" r:id="rId23"/>
    <p:sldId id="277" r:id="rId24"/>
    <p:sldId id="280" r:id="rId25"/>
    <p:sldId id="278" r:id="rId26"/>
    <p:sldId id="282" r:id="rId27"/>
    <p:sldId id="281" r:id="rId28"/>
    <p:sldId id="279" r:id="rId29"/>
    <p:sldId id="285" r:id="rId30"/>
    <p:sldId id="286" r:id="rId31"/>
    <p:sldId id="287" r:id="rId3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19BD8F-8E23-49BA-B8F7-2C66A5B32165}" type="datetimeFigureOut">
              <a:rPr lang="tr-TR" smtClean="0"/>
              <a:t>11.04.2022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3653DB-8D36-4F6C-9D80-F26E4F2F1882}" type="slidenum">
              <a:rPr lang="tr-TR" smtClean="0"/>
              <a:t>‹#›</a:t>
            </a:fld>
            <a:endParaRPr lang="tr-TR"/>
          </a:p>
        </p:txBody>
      </p:sp>
    </p:spTree>
    <p:extLst>
      <p:ext uri="{BB962C8B-B14F-4D97-AF65-F5344CB8AC3E}">
        <p14:creationId xmlns:p14="http://schemas.microsoft.com/office/powerpoint/2010/main" val="1513731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43653DB-8D36-4F6C-9D80-F26E4F2F1882}" type="slidenum">
              <a:rPr lang="tr-TR" smtClean="0"/>
              <a:t>10</a:t>
            </a:fld>
            <a:endParaRPr lang="tr-TR"/>
          </a:p>
        </p:txBody>
      </p:sp>
    </p:spTree>
    <p:extLst>
      <p:ext uri="{BB962C8B-B14F-4D97-AF65-F5344CB8AC3E}">
        <p14:creationId xmlns:p14="http://schemas.microsoft.com/office/powerpoint/2010/main" val="1453562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AFA3B784-D009-47D2-94DF-929C179C1C48}" type="datetimeFigureOut">
              <a:rPr lang="tr-TR" smtClean="0"/>
              <a:t>11.04.2022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AF3AD88-1B24-43CA-8A72-38C1F1F91073}" type="slidenum">
              <a:rPr lang="tr-TR" smtClean="0"/>
              <a:t>‹#›</a:t>
            </a:fld>
            <a:endParaRPr lang="tr-TR"/>
          </a:p>
        </p:txBody>
      </p:sp>
    </p:spTree>
    <p:extLst>
      <p:ext uri="{BB962C8B-B14F-4D97-AF65-F5344CB8AC3E}">
        <p14:creationId xmlns:p14="http://schemas.microsoft.com/office/powerpoint/2010/main" val="2165676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FA3B784-D009-47D2-94DF-929C179C1C48}" type="datetimeFigureOut">
              <a:rPr lang="tr-TR" smtClean="0"/>
              <a:t>11.04.2022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AF3AD88-1B24-43CA-8A72-38C1F1F91073}" type="slidenum">
              <a:rPr lang="tr-TR" smtClean="0"/>
              <a:t>‹#›</a:t>
            </a:fld>
            <a:endParaRPr lang="tr-TR"/>
          </a:p>
        </p:txBody>
      </p:sp>
    </p:spTree>
    <p:extLst>
      <p:ext uri="{BB962C8B-B14F-4D97-AF65-F5344CB8AC3E}">
        <p14:creationId xmlns:p14="http://schemas.microsoft.com/office/powerpoint/2010/main" val="805899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FA3B784-D009-47D2-94DF-929C179C1C48}" type="datetimeFigureOut">
              <a:rPr lang="tr-TR" smtClean="0"/>
              <a:t>11.04.2022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AF3AD88-1B24-43CA-8A72-38C1F1F91073}" type="slidenum">
              <a:rPr lang="tr-TR" smtClean="0"/>
              <a:t>‹#›</a:t>
            </a:fld>
            <a:endParaRPr lang="tr-TR"/>
          </a:p>
        </p:txBody>
      </p:sp>
    </p:spTree>
    <p:extLst>
      <p:ext uri="{BB962C8B-B14F-4D97-AF65-F5344CB8AC3E}">
        <p14:creationId xmlns:p14="http://schemas.microsoft.com/office/powerpoint/2010/main" val="2516378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FA3B784-D009-47D2-94DF-929C179C1C48}" type="datetimeFigureOut">
              <a:rPr lang="tr-TR" smtClean="0"/>
              <a:t>11.04.2022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AF3AD88-1B24-43CA-8A72-38C1F1F91073}" type="slidenum">
              <a:rPr lang="tr-TR" smtClean="0"/>
              <a:t>‹#›</a:t>
            </a:fld>
            <a:endParaRPr lang="tr-TR"/>
          </a:p>
        </p:txBody>
      </p:sp>
    </p:spTree>
    <p:extLst>
      <p:ext uri="{BB962C8B-B14F-4D97-AF65-F5344CB8AC3E}">
        <p14:creationId xmlns:p14="http://schemas.microsoft.com/office/powerpoint/2010/main" val="68658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AFA3B784-D009-47D2-94DF-929C179C1C48}" type="datetimeFigureOut">
              <a:rPr lang="tr-TR" smtClean="0"/>
              <a:t>11.04.2022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AF3AD88-1B24-43CA-8A72-38C1F1F91073}" type="slidenum">
              <a:rPr lang="tr-TR" smtClean="0"/>
              <a:t>‹#›</a:t>
            </a:fld>
            <a:endParaRPr lang="tr-TR"/>
          </a:p>
        </p:txBody>
      </p:sp>
    </p:spTree>
    <p:extLst>
      <p:ext uri="{BB962C8B-B14F-4D97-AF65-F5344CB8AC3E}">
        <p14:creationId xmlns:p14="http://schemas.microsoft.com/office/powerpoint/2010/main" val="1307224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FA3B784-D009-47D2-94DF-929C179C1C48}" type="datetimeFigureOut">
              <a:rPr lang="tr-TR" smtClean="0"/>
              <a:t>11.04.2022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AF3AD88-1B24-43CA-8A72-38C1F1F91073}" type="slidenum">
              <a:rPr lang="tr-TR" smtClean="0"/>
              <a:t>‹#›</a:t>
            </a:fld>
            <a:endParaRPr lang="tr-TR"/>
          </a:p>
        </p:txBody>
      </p:sp>
    </p:spTree>
    <p:extLst>
      <p:ext uri="{BB962C8B-B14F-4D97-AF65-F5344CB8AC3E}">
        <p14:creationId xmlns:p14="http://schemas.microsoft.com/office/powerpoint/2010/main" val="3169865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FA3B784-D009-47D2-94DF-929C179C1C48}" type="datetimeFigureOut">
              <a:rPr lang="tr-TR" smtClean="0"/>
              <a:t>11.04.2022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AF3AD88-1B24-43CA-8A72-38C1F1F91073}" type="slidenum">
              <a:rPr lang="tr-TR" smtClean="0"/>
              <a:t>‹#›</a:t>
            </a:fld>
            <a:endParaRPr lang="tr-TR"/>
          </a:p>
        </p:txBody>
      </p:sp>
    </p:spTree>
    <p:extLst>
      <p:ext uri="{BB962C8B-B14F-4D97-AF65-F5344CB8AC3E}">
        <p14:creationId xmlns:p14="http://schemas.microsoft.com/office/powerpoint/2010/main" val="419126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FA3B784-D009-47D2-94DF-929C179C1C48}" type="datetimeFigureOut">
              <a:rPr lang="tr-TR" smtClean="0"/>
              <a:t>11.04.2022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AF3AD88-1B24-43CA-8A72-38C1F1F91073}" type="slidenum">
              <a:rPr lang="tr-TR" smtClean="0"/>
              <a:t>‹#›</a:t>
            </a:fld>
            <a:endParaRPr lang="tr-TR"/>
          </a:p>
        </p:txBody>
      </p:sp>
    </p:spTree>
    <p:extLst>
      <p:ext uri="{BB962C8B-B14F-4D97-AF65-F5344CB8AC3E}">
        <p14:creationId xmlns:p14="http://schemas.microsoft.com/office/powerpoint/2010/main" val="3629410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FA3B784-D009-47D2-94DF-929C179C1C48}" type="datetimeFigureOut">
              <a:rPr lang="tr-TR" smtClean="0"/>
              <a:t>11.04.2022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AF3AD88-1B24-43CA-8A72-38C1F1F91073}" type="slidenum">
              <a:rPr lang="tr-TR" smtClean="0"/>
              <a:t>‹#›</a:t>
            </a:fld>
            <a:endParaRPr lang="tr-TR"/>
          </a:p>
        </p:txBody>
      </p:sp>
    </p:spTree>
    <p:extLst>
      <p:ext uri="{BB962C8B-B14F-4D97-AF65-F5344CB8AC3E}">
        <p14:creationId xmlns:p14="http://schemas.microsoft.com/office/powerpoint/2010/main" val="565834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AFA3B784-D009-47D2-94DF-929C179C1C48}" type="datetimeFigureOut">
              <a:rPr lang="tr-TR" smtClean="0"/>
              <a:t>11.04.2022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AF3AD88-1B24-43CA-8A72-38C1F1F91073}" type="slidenum">
              <a:rPr lang="tr-TR" smtClean="0"/>
              <a:t>‹#›</a:t>
            </a:fld>
            <a:endParaRPr lang="tr-TR"/>
          </a:p>
        </p:txBody>
      </p:sp>
    </p:spTree>
    <p:extLst>
      <p:ext uri="{BB962C8B-B14F-4D97-AF65-F5344CB8AC3E}">
        <p14:creationId xmlns:p14="http://schemas.microsoft.com/office/powerpoint/2010/main" val="2053549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AFA3B784-D009-47D2-94DF-929C179C1C48}" type="datetimeFigureOut">
              <a:rPr lang="tr-TR" smtClean="0"/>
              <a:t>11.04.2022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AF3AD88-1B24-43CA-8A72-38C1F1F91073}" type="slidenum">
              <a:rPr lang="tr-TR" smtClean="0"/>
              <a:t>‹#›</a:t>
            </a:fld>
            <a:endParaRPr lang="tr-TR"/>
          </a:p>
        </p:txBody>
      </p:sp>
    </p:spTree>
    <p:extLst>
      <p:ext uri="{BB962C8B-B14F-4D97-AF65-F5344CB8AC3E}">
        <p14:creationId xmlns:p14="http://schemas.microsoft.com/office/powerpoint/2010/main" val="2067238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A3B784-D009-47D2-94DF-929C179C1C48}" type="datetimeFigureOut">
              <a:rPr lang="tr-TR" smtClean="0"/>
              <a:t>11.04.2022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F3AD88-1B24-43CA-8A72-38C1F1F91073}" type="slidenum">
              <a:rPr lang="tr-TR" smtClean="0"/>
              <a:t>‹#›</a:t>
            </a:fld>
            <a:endParaRPr lang="tr-TR"/>
          </a:p>
        </p:txBody>
      </p:sp>
    </p:spTree>
    <p:extLst>
      <p:ext uri="{BB962C8B-B14F-4D97-AF65-F5344CB8AC3E}">
        <p14:creationId xmlns:p14="http://schemas.microsoft.com/office/powerpoint/2010/main" val="3291816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4841" y="158234"/>
            <a:ext cx="5500417" cy="5500417"/>
          </a:xfrm>
          <a:prstGeom prst="rect">
            <a:avLst/>
          </a:prstGeom>
        </p:spPr>
      </p:pic>
      <p:sp>
        <p:nvSpPr>
          <p:cNvPr id="5" name="Metin kutusu 4"/>
          <p:cNvSpPr txBox="1"/>
          <p:nvPr/>
        </p:nvSpPr>
        <p:spPr>
          <a:xfrm>
            <a:off x="4133850" y="5621352"/>
            <a:ext cx="4559958" cy="369332"/>
          </a:xfrm>
          <a:prstGeom prst="rect">
            <a:avLst/>
          </a:prstGeom>
          <a:noFill/>
        </p:spPr>
        <p:txBody>
          <a:bodyPr wrap="square" rtlCol="0">
            <a:spAutoFit/>
          </a:bodyPr>
          <a:lstStyle/>
          <a:p>
            <a:r>
              <a:rPr lang="tr-TR" b="1" dirty="0" smtClean="0"/>
              <a:t>LÜLEBURGAZ TSO BİLİM ve SANAT MERKEZİ</a:t>
            </a:r>
            <a:endParaRPr lang="tr-TR" b="1" dirty="0"/>
          </a:p>
        </p:txBody>
      </p:sp>
    </p:spTree>
    <p:extLst>
      <p:ext uri="{BB962C8B-B14F-4D97-AF65-F5344CB8AC3E}">
        <p14:creationId xmlns:p14="http://schemas.microsoft.com/office/powerpoint/2010/main" val="757202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ÇEKYA (ÇEK CUMHURİYETİ) dan KURUMUMUZA MANSİYON ÖDÜLÜ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840" y="368491"/>
            <a:ext cx="5162940" cy="2900226"/>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2480439" y="4363345"/>
            <a:ext cx="7620001" cy="1477328"/>
          </a:xfrm>
          <a:prstGeom prst="rect">
            <a:avLst/>
          </a:prstGeom>
        </p:spPr>
        <p:txBody>
          <a:bodyPr wrap="square">
            <a:spAutoFit/>
          </a:bodyPr>
          <a:lstStyle/>
          <a:p>
            <a:r>
              <a:rPr lang="tr-TR" b="1" i="0" dirty="0" smtClean="0">
                <a:solidFill>
                  <a:srgbClr val="212529"/>
                </a:solidFill>
                <a:effectLst/>
                <a:latin typeface="MyriadPro"/>
              </a:rPr>
              <a:t>Lüleburgaz Ticaret ve Sanayi Odası Bilim ve Sanat Merkezi Görsel Sanatlar alanı öğrencisi Levent </a:t>
            </a:r>
            <a:r>
              <a:rPr lang="tr-TR" b="1" i="0" dirty="0" err="1" smtClean="0">
                <a:solidFill>
                  <a:srgbClr val="212529"/>
                </a:solidFill>
                <a:effectLst/>
                <a:latin typeface="MyriadPro"/>
              </a:rPr>
              <a:t>Tarım'ın</a:t>
            </a:r>
            <a:r>
              <a:rPr lang="tr-TR" b="1" i="0" dirty="0" smtClean="0">
                <a:solidFill>
                  <a:srgbClr val="212529"/>
                </a:solidFill>
                <a:effectLst/>
                <a:latin typeface="MyriadPro"/>
              </a:rPr>
              <a:t> eseri </a:t>
            </a:r>
            <a:r>
              <a:rPr lang="tr-TR" b="1" i="0" dirty="0" err="1" smtClean="0">
                <a:solidFill>
                  <a:srgbClr val="212529"/>
                </a:solidFill>
                <a:effectLst/>
                <a:latin typeface="MyriadPro"/>
              </a:rPr>
              <a:t>Lidice'de</a:t>
            </a:r>
            <a:r>
              <a:rPr lang="tr-TR" b="1" i="0" dirty="0" smtClean="0">
                <a:solidFill>
                  <a:srgbClr val="212529"/>
                </a:solidFill>
                <a:effectLst/>
                <a:latin typeface="MyriadPro"/>
              </a:rPr>
              <a:t> mansiyon ödülü aldı.</a:t>
            </a:r>
          </a:p>
          <a:p>
            <a:endParaRPr lang="tr-TR" b="0" i="0" dirty="0" smtClean="0">
              <a:solidFill>
                <a:srgbClr val="212529"/>
              </a:solidFill>
              <a:effectLst/>
              <a:latin typeface="MyriadPro"/>
            </a:endParaRPr>
          </a:p>
          <a:p>
            <a:pPr algn="ctr"/>
            <a:r>
              <a:rPr lang="tr-TR" b="0" i="0" dirty="0" smtClean="0">
                <a:solidFill>
                  <a:srgbClr val="212529"/>
                </a:solidFill>
                <a:effectLst/>
                <a:latin typeface="MyriadPro"/>
              </a:rPr>
              <a:t> 2020</a:t>
            </a:r>
            <a:endParaRPr lang="tr-TR" b="0" i="0" dirty="0">
              <a:solidFill>
                <a:srgbClr val="212529"/>
              </a:solidFill>
              <a:effectLst/>
              <a:latin typeface="MyriadPro"/>
            </a:endParaRPr>
          </a:p>
        </p:txBody>
      </p:sp>
      <p:sp>
        <p:nvSpPr>
          <p:cNvPr id="3" name="Dikdörtgen 2"/>
          <p:cNvSpPr/>
          <p:nvPr/>
        </p:nvSpPr>
        <p:spPr>
          <a:xfrm>
            <a:off x="2301763" y="3435208"/>
            <a:ext cx="7977352" cy="369332"/>
          </a:xfrm>
          <a:prstGeom prst="rect">
            <a:avLst/>
          </a:prstGeom>
        </p:spPr>
        <p:txBody>
          <a:bodyPr wrap="square">
            <a:spAutoFit/>
          </a:bodyPr>
          <a:lstStyle/>
          <a:p>
            <a:r>
              <a:rPr lang="tr-TR" b="1" i="0" dirty="0" smtClean="0">
                <a:solidFill>
                  <a:srgbClr val="505050"/>
                </a:solidFill>
                <a:effectLst/>
                <a:latin typeface="MyriadPro"/>
              </a:rPr>
              <a:t>ÇEKYA (ÇEK CUMHURİYETİ) dan KURUMUMUZA MANSİYON ÖDÜLÜ</a:t>
            </a:r>
            <a:endParaRPr lang="tr-TR" b="1" i="0" dirty="0">
              <a:solidFill>
                <a:srgbClr val="505050"/>
              </a:solidFill>
              <a:effectLst/>
              <a:latin typeface="MyriadPro"/>
            </a:endParaRPr>
          </a:p>
        </p:txBody>
      </p:sp>
    </p:spTree>
    <p:extLst>
      <p:ext uri="{BB962C8B-B14F-4D97-AF65-F5344CB8AC3E}">
        <p14:creationId xmlns:p14="http://schemas.microsoft.com/office/powerpoint/2010/main" val="2989608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2020 Tubitak iHA Yarışmasındayı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3213" y="354728"/>
            <a:ext cx="4887201" cy="2745332"/>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4159091" y="3244334"/>
            <a:ext cx="3873817" cy="369332"/>
          </a:xfrm>
          <a:prstGeom prst="rect">
            <a:avLst/>
          </a:prstGeom>
        </p:spPr>
        <p:txBody>
          <a:bodyPr wrap="none">
            <a:spAutoFit/>
          </a:bodyPr>
          <a:lstStyle/>
          <a:p>
            <a:r>
              <a:rPr lang="tr-TR" b="1" i="0" dirty="0" smtClean="0">
                <a:solidFill>
                  <a:srgbClr val="505050"/>
                </a:solidFill>
                <a:effectLst/>
                <a:latin typeface="MyriadPro"/>
              </a:rPr>
              <a:t>2020 </a:t>
            </a:r>
            <a:r>
              <a:rPr lang="tr-TR" b="1" i="0" dirty="0" err="1" smtClean="0">
                <a:solidFill>
                  <a:srgbClr val="505050"/>
                </a:solidFill>
                <a:effectLst/>
                <a:latin typeface="MyriadPro"/>
              </a:rPr>
              <a:t>Tubitak</a:t>
            </a:r>
            <a:r>
              <a:rPr lang="tr-TR" b="1" i="0" dirty="0" smtClean="0">
                <a:solidFill>
                  <a:srgbClr val="505050"/>
                </a:solidFill>
                <a:effectLst/>
                <a:latin typeface="MyriadPro"/>
              </a:rPr>
              <a:t> </a:t>
            </a:r>
            <a:r>
              <a:rPr lang="tr-TR" b="1" i="0" dirty="0" err="1" smtClean="0">
                <a:solidFill>
                  <a:srgbClr val="505050"/>
                </a:solidFill>
                <a:effectLst/>
                <a:latin typeface="MyriadPro"/>
              </a:rPr>
              <a:t>iHA</a:t>
            </a:r>
            <a:r>
              <a:rPr lang="tr-TR" b="1" i="0" dirty="0" smtClean="0">
                <a:solidFill>
                  <a:srgbClr val="505050"/>
                </a:solidFill>
                <a:effectLst/>
                <a:latin typeface="MyriadPro"/>
              </a:rPr>
              <a:t> Yarışmasındayız</a:t>
            </a:r>
            <a:endParaRPr lang="tr-TR" b="1" i="0" dirty="0">
              <a:solidFill>
                <a:srgbClr val="505050"/>
              </a:solidFill>
              <a:effectLst/>
              <a:latin typeface="MyriadPro"/>
            </a:endParaRPr>
          </a:p>
        </p:txBody>
      </p:sp>
      <p:sp>
        <p:nvSpPr>
          <p:cNvPr id="3" name="Dikdörtgen 2"/>
          <p:cNvSpPr/>
          <p:nvPr/>
        </p:nvSpPr>
        <p:spPr>
          <a:xfrm>
            <a:off x="1040523" y="3928692"/>
            <a:ext cx="9911255" cy="1200329"/>
          </a:xfrm>
          <a:prstGeom prst="rect">
            <a:avLst/>
          </a:prstGeom>
        </p:spPr>
        <p:txBody>
          <a:bodyPr wrap="square">
            <a:spAutoFit/>
          </a:bodyPr>
          <a:lstStyle/>
          <a:p>
            <a:pPr algn="just"/>
            <a:r>
              <a:rPr lang="tr-TR" b="1" i="0" dirty="0" smtClean="0">
                <a:solidFill>
                  <a:srgbClr val="212529"/>
                </a:solidFill>
                <a:effectLst/>
                <a:latin typeface="open-sans"/>
              </a:rPr>
              <a:t>TÜBİTAK tarafından Döner Kanat ve Sabit Kanat kategorilerinde ilk kez düzenlenen 1. Liseler Arası İnsansız Hava Araçları Yarışması başvuruları, 16 Şubat – 30 Nisan 2020 tarihleri arasında yapıldı. Lise öğrencilerinin yoğun ilgi gösterdiği yarışmaya, toplam </a:t>
            </a:r>
            <a:r>
              <a:rPr lang="tr-TR" b="1" i="0" dirty="0" smtClean="0">
                <a:solidFill>
                  <a:srgbClr val="212529"/>
                </a:solidFill>
                <a:effectLst/>
                <a:latin typeface="MyriadPro"/>
              </a:rPr>
              <a:t>291 takımın başvurusu kabul edildi.</a:t>
            </a:r>
            <a:endParaRPr lang="tr-TR" b="1" i="0" dirty="0">
              <a:solidFill>
                <a:srgbClr val="212529"/>
              </a:solidFill>
              <a:effectLst/>
              <a:latin typeface="open-sans"/>
            </a:endParaRPr>
          </a:p>
        </p:txBody>
      </p:sp>
    </p:spTree>
    <p:extLst>
      <p:ext uri="{BB962C8B-B14F-4D97-AF65-F5344CB8AC3E}">
        <p14:creationId xmlns:p14="http://schemas.microsoft.com/office/powerpoint/2010/main" val="3859511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luleburgazbilsem.meb.k12.tr/meb_iys_dosyalar/39/05/764321/resimler/2020_10/03105308_luleburgaz-bilsem_teknofest_2020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152" y="392129"/>
            <a:ext cx="4454306" cy="2966638"/>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965435" y="4708321"/>
            <a:ext cx="9017876" cy="923330"/>
          </a:xfrm>
          <a:prstGeom prst="rect">
            <a:avLst/>
          </a:prstGeom>
        </p:spPr>
        <p:txBody>
          <a:bodyPr wrap="square">
            <a:spAutoFit/>
          </a:bodyPr>
          <a:lstStyle/>
          <a:p>
            <a:r>
              <a:rPr lang="tr-TR" b="1" i="0" dirty="0" smtClean="0">
                <a:solidFill>
                  <a:srgbClr val="212529"/>
                </a:solidFill>
                <a:effectLst/>
                <a:latin typeface="MyriadPro"/>
              </a:rPr>
              <a:t>Genç Mucitler takımımız İnsanlık Yararına Teknolojiler / Afet Yönetimi </a:t>
            </a:r>
            <a:r>
              <a:rPr lang="tr-TR" b="1" i="0" dirty="0" err="1" smtClean="0">
                <a:solidFill>
                  <a:srgbClr val="212529"/>
                </a:solidFill>
                <a:effectLst/>
                <a:latin typeface="MyriadPro"/>
              </a:rPr>
              <a:t>katagorisine</a:t>
            </a:r>
            <a:r>
              <a:rPr lang="tr-TR" b="1" i="0" dirty="0" smtClean="0">
                <a:solidFill>
                  <a:srgbClr val="212529"/>
                </a:solidFill>
                <a:effectLst/>
                <a:latin typeface="MyriadPro"/>
              </a:rPr>
              <a:t> başvuru yapan 5637 takımdan, finale kalan 389 takım arasında yer almayı başararak kurumumuzu temsil ederek Türkiye 7.si </a:t>
            </a:r>
            <a:r>
              <a:rPr lang="tr-TR" b="1" i="0" dirty="0" err="1" smtClean="0">
                <a:solidFill>
                  <a:srgbClr val="212529"/>
                </a:solidFill>
                <a:effectLst/>
                <a:latin typeface="MyriadPro"/>
              </a:rPr>
              <a:t>oalrak</a:t>
            </a:r>
            <a:r>
              <a:rPr lang="tr-TR" b="1" i="0" dirty="0" smtClean="0">
                <a:solidFill>
                  <a:srgbClr val="212529"/>
                </a:solidFill>
                <a:effectLst/>
                <a:latin typeface="MyriadPro"/>
              </a:rPr>
              <a:t> döndü.</a:t>
            </a:r>
            <a:endParaRPr lang="tr-TR" dirty="0"/>
          </a:p>
        </p:txBody>
      </p:sp>
      <p:sp>
        <p:nvSpPr>
          <p:cNvPr id="3" name="Dikdörtgen 2"/>
          <p:cNvSpPr/>
          <p:nvPr/>
        </p:nvSpPr>
        <p:spPr>
          <a:xfrm>
            <a:off x="2925903" y="3664212"/>
            <a:ext cx="6022803" cy="369332"/>
          </a:xfrm>
          <a:prstGeom prst="rect">
            <a:avLst/>
          </a:prstGeom>
        </p:spPr>
        <p:txBody>
          <a:bodyPr wrap="none">
            <a:spAutoFit/>
          </a:bodyPr>
          <a:lstStyle/>
          <a:p>
            <a:r>
              <a:rPr lang="tr-TR" b="1" i="0" dirty="0" smtClean="0">
                <a:solidFill>
                  <a:srgbClr val="505050"/>
                </a:solidFill>
                <a:effectLst/>
                <a:latin typeface="MyriadPro"/>
              </a:rPr>
              <a:t>GENÇ MUCİTLER 2020 TEKNOFEST' te TÜRKİYE 7.Sİ</a:t>
            </a:r>
            <a:endParaRPr lang="tr-TR" b="1" i="0" dirty="0">
              <a:solidFill>
                <a:srgbClr val="505050"/>
              </a:solidFill>
              <a:effectLst/>
              <a:latin typeface="MyriadPro"/>
            </a:endParaRPr>
          </a:p>
        </p:txBody>
      </p:sp>
    </p:spTree>
    <p:extLst>
      <p:ext uri="{BB962C8B-B14F-4D97-AF65-F5344CB8AC3E}">
        <p14:creationId xmlns:p14="http://schemas.microsoft.com/office/powerpoint/2010/main" val="3851180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ÖĞRENCİLERİMİZİN  RESİMLER RUSYA'DA SERGİLENİY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86946"/>
            <a:ext cx="5391697" cy="3028728"/>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441434" y="3732046"/>
            <a:ext cx="10573407" cy="2308324"/>
          </a:xfrm>
          <a:prstGeom prst="rect">
            <a:avLst/>
          </a:prstGeom>
        </p:spPr>
        <p:txBody>
          <a:bodyPr wrap="square">
            <a:spAutoFit/>
          </a:bodyPr>
          <a:lstStyle/>
          <a:p>
            <a:r>
              <a:rPr lang="tr-TR" b="1" i="0" dirty="0" smtClean="0">
                <a:solidFill>
                  <a:srgbClr val="505050"/>
                </a:solidFill>
                <a:effectLst/>
                <a:latin typeface="MyriadPro"/>
              </a:rPr>
              <a:t>ÖĞRENCİLERİMİZİN RESİMLER RUSYA'DA SERGİLENİYOR</a:t>
            </a:r>
          </a:p>
          <a:p>
            <a:r>
              <a:rPr lang="tr-TR" b="0" i="0" dirty="0" smtClean="0">
                <a:solidFill>
                  <a:srgbClr val="212529"/>
                </a:solidFill>
                <a:effectLst/>
                <a:latin typeface="MyriadPro"/>
              </a:rPr>
              <a:t>Lüleburgaz Ticaret ve Sanayi Odası Bilim  Sanat </a:t>
            </a:r>
            <a:r>
              <a:rPr lang="tr-TR" b="0" i="0" dirty="0" err="1" smtClean="0">
                <a:solidFill>
                  <a:srgbClr val="212529"/>
                </a:solidFill>
                <a:effectLst/>
                <a:latin typeface="MyriadPro"/>
              </a:rPr>
              <a:t>Merkesi</a:t>
            </a:r>
            <a:r>
              <a:rPr lang="tr-TR" b="0" i="0" dirty="0" smtClean="0">
                <a:solidFill>
                  <a:srgbClr val="212529"/>
                </a:solidFill>
                <a:effectLst/>
                <a:latin typeface="MyriadPro"/>
              </a:rPr>
              <a:t> ve Rusya </a:t>
            </a:r>
            <a:r>
              <a:rPr lang="tr-TR" b="0" i="0" dirty="0" err="1" smtClean="0">
                <a:solidFill>
                  <a:srgbClr val="212529"/>
                </a:solidFill>
                <a:effectLst/>
                <a:latin typeface="MyriadPro"/>
              </a:rPr>
              <a:t>Taganrog</a:t>
            </a:r>
            <a:r>
              <a:rPr lang="tr-TR" b="0" i="0" dirty="0" smtClean="0">
                <a:solidFill>
                  <a:srgbClr val="212529"/>
                </a:solidFill>
                <a:effectLst/>
                <a:latin typeface="MyriadPro"/>
              </a:rPr>
              <a:t> 5 </a:t>
            </a:r>
            <a:r>
              <a:rPr lang="tr-TR" b="0" i="0" dirty="0" err="1" smtClean="0">
                <a:solidFill>
                  <a:srgbClr val="212529"/>
                </a:solidFill>
                <a:effectLst/>
                <a:latin typeface="MyriadPro"/>
              </a:rPr>
              <a:t>No'lu</a:t>
            </a:r>
            <a:r>
              <a:rPr lang="tr-TR" b="0" i="0" dirty="0" smtClean="0">
                <a:solidFill>
                  <a:srgbClr val="212529"/>
                </a:solidFill>
                <a:effectLst/>
                <a:latin typeface="MyriadPro"/>
              </a:rPr>
              <a:t> İlkokul Arasında Sanat Köprüsü kuruldu. Köprünün ilk ayağı olarak; Rusya'nın </a:t>
            </a:r>
            <a:r>
              <a:rPr lang="tr-TR" b="1" i="0" dirty="0" err="1" smtClean="0">
                <a:solidFill>
                  <a:srgbClr val="212529"/>
                </a:solidFill>
                <a:effectLst/>
                <a:latin typeface="MyriadPro"/>
              </a:rPr>
              <a:t>Taganrog</a:t>
            </a:r>
            <a:r>
              <a:rPr lang="tr-TR" b="1" i="0" dirty="0" smtClean="0">
                <a:solidFill>
                  <a:srgbClr val="212529"/>
                </a:solidFill>
                <a:effectLst/>
                <a:latin typeface="MyriadPro"/>
              </a:rPr>
              <a:t>  şehrinden </a:t>
            </a:r>
            <a:r>
              <a:rPr lang="tr-TR" b="0" i="0" dirty="0" smtClean="0">
                <a:solidFill>
                  <a:srgbClr val="212529"/>
                </a:solidFill>
                <a:effectLst/>
                <a:latin typeface="MyriadPro"/>
              </a:rPr>
              <a:t> 5 </a:t>
            </a:r>
            <a:r>
              <a:rPr lang="tr-TR" b="0" i="0" dirty="0" err="1" smtClean="0">
                <a:solidFill>
                  <a:srgbClr val="212529"/>
                </a:solidFill>
                <a:effectLst/>
                <a:latin typeface="MyriadPro"/>
              </a:rPr>
              <a:t>nolu</a:t>
            </a:r>
            <a:r>
              <a:rPr lang="tr-TR" b="0" i="0" dirty="0" smtClean="0">
                <a:solidFill>
                  <a:srgbClr val="212529"/>
                </a:solidFill>
                <a:effectLst/>
                <a:latin typeface="MyriadPro"/>
              </a:rPr>
              <a:t> İlkokul ile Türkiye'nin Lüleburgaz şehrinden Lüleburgaz Ticaret ve sanayi Odası Bilim ve Sanat Merkezi öğrencileri ortak sergi açtı. Yıl içerisinde de </a:t>
            </a:r>
            <a:r>
              <a:rPr lang="tr-TR" b="0" i="0" dirty="0" err="1" smtClean="0">
                <a:solidFill>
                  <a:srgbClr val="212529"/>
                </a:solidFill>
                <a:effectLst/>
                <a:latin typeface="MyriadPro"/>
              </a:rPr>
              <a:t>yapılancak</a:t>
            </a:r>
            <a:r>
              <a:rPr lang="tr-TR" b="0" i="0" dirty="0" smtClean="0">
                <a:solidFill>
                  <a:srgbClr val="212529"/>
                </a:solidFill>
                <a:effectLst/>
                <a:latin typeface="MyriadPro"/>
              </a:rPr>
              <a:t> ortak sergi ve etkinliklerle çalışmalar devam edecek. </a:t>
            </a:r>
          </a:p>
          <a:p>
            <a:endParaRPr lang="tr-TR" dirty="0">
              <a:solidFill>
                <a:srgbClr val="212529"/>
              </a:solidFill>
              <a:latin typeface="MyriadPro"/>
            </a:endParaRPr>
          </a:p>
          <a:p>
            <a:pPr algn="ctr"/>
            <a:r>
              <a:rPr lang="tr-TR" b="0" i="0" dirty="0" smtClean="0">
                <a:solidFill>
                  <a:srgbClr val="212529"/>
                </a:solidFill>
                <a:effectLst/>
                <a:latin typeface="MyriadPro"/>
              </a:rPr>
              <a:t>2020</a:t>
            </a:r>
            <a:endParaRPr lang="tr-TR" b="0" i="0" dirty="0">
              <a:solidFill>
                <a:srgbClr val="212529"/>
              </a:solidFill>
              <a:effectLst/>
              <a:latin typeface="MyriadPro"/>
            </a:endParaRPr>
          </a:p>
        </p:txBody>
      </p:sp>
    </p:spTree>
    <p:extLst>
      <p:ext uri="{BB962C8B-B14F-4D97-AF65-F5344CB8AC3E}">
        <p14:creationId xmlns:p14="http://schemas.microsoft.com/office/powerpoint/2010/main" val="2949461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5 TAKIMIMIZLA TZV BÖLGE FİNALLERİNDEYİZ.."/>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5255" y="369588"/>
            <a:ext cx="4561380" cy="2562306"/>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3355538" y="3244334"/>
            <a:ext cx="5480924" cy="369332"/>
          </a:xfrm>
          <a:prstGeom prst="rect">
            <a:avLst/>
          </a:prstGeom>
        </p:spPr>
        <p:txBody>
          <a:bodyPr wrap="none">
            <a:spAutoFit/>
          </a:bodyPr>
          <a:lstStyle/>
          <a:p>
            <a:r>
              <a:rPr lang="tr-TR" b="1" i="0" dirty="0" smtClean="0">
                <a:solidFill>
                  <a:srgbClr val="505050"/>
                </a:solidFill>
                <a:effectLst/>
                <a:latin typeface="MyriadPro"/>
              </a:rPr>
              <a:t>5 TAKIMIMIZLA TZV BÖLGE FİNALLERİNDEYİZ..</a:t>
            </a:r>
            <a:endParaRPr lang="tr-TR" b="1" i="0" dirty="0">
              <a:solidFill>
                <a:srgbClr val="505050"/>
              </a:solidFill>
              <a:effectLst/>
              <a:latin typeface="MyriadPro"/>
            </a:endParaRPr>
          </a:p>
        </p:txBody>
      </p:sp>
      <p:sp>
        <p:nvSpPr>
          <p:cNvPr id="4" name="Dikdörtgen 3"/>
          <p:cNvSpPr/>
          <p:nvPr/>
        </p:nvSpPr>
        <p:spPr>
          <a:xfrm>
            <a:off x="3047945" y="3809348"/>
            <a:ext cx="6096000" cy="2862322"/>
          </a:xfrm>
          <a:prstGeom prst="rect">
            <a:avLst/>
          </a:prstGeom>
        </p:spPr>
        <p:txBody>
          <a:bodyPr>
            <a:spAutoFit/>
          </a:bodyPr>
          <a:lstStyle/>
          <a:p>
            <a:r>
              <a:rPr lang="tr-TR" b="0" i="0" dirty="0" smtClean="0">
                <a:solidFill>
                  <a:srgbClr val="212529"/>
                </a:solidFill>
                <a:effectLst/>
                <a:latin typeface="MyriadPro"/>
              </a:rPr>
              <a:t>Türk Zeka Vakfı Bölge Yarışmasına kurumumuz öğrenci takımları:</a:t>
            </a:r>
          </a:p>
          <a:p>
            <a:r>
              <a:rPr lang="tr-TR" b="0" i="0" dirty="0" smtClean="0">
                <a:solidFill>
                  <a:srgbClr val="212529"/>
                </a:solidFill>
                <a:effectLst/>
                <a:latin typeface="MyriadPro"/>
              </a:rPr>
              <a:t>3.sınıflar İL BİRİNCİSİ</a:t>
            </a:r>
          </a:p>
          <a:p>
            <a:r>
              <a:rPr lang="tr-TR" b="0" i="0" dirty="0" smtClean="0">
                <a:solidFill>
                  <a:srgbClr val="212529"/>
                </a:solidFill>
                <a:effectLst/>
                <a:latin typeface="MyriadPro"/>
              </a:rPr>
              <a:t>4.sınıflar İL BİRİNCİSİ</a:t>
            </a:r>
          </a:p>
          <a:p>
            <a:r>
              <a:rPr lang="tr-TR" b="0" i="0" dirty="0" smtClean="0">
                <a:solidFill>
                  <a:srgbClr val="212529"/>
                </a:solidFill>
                <a:effectLst/>
                <a:latin typeface="MyriadPro"/>
              </a:rPr>
              <a:t>5.sınıflar İL İKİNCİSİ</a:t>
            </a:r>
          </a:p>
          <a:p>
            <a:r>
              <a:rPr lang="tr-TR" b="0" i="0" dirty="0" smtClean="0">
                <a:solidFill>
                  <a:srgbClr val="212529"/>
                </a:solidFill>
                <a:effectLst/>
                <a:latin typeface="MyriadPro"/>
              </a:rPr>
              <a:t>6.sınıflar İL İKİNCİSİ</a:t>
            </a:r>
          </a:p>
          <a:p>
            <a:r>
              <a:rPr lang="tr-TR" b="0" i="0" dirty="0" smtClean="0">
                <a:solidFill>
                  <a:srgbClr val="212529"/>
                </a:solidFill>
                <a:effectLst/>
                <a:latin typeface="MyriadPro"/>
              </a:rPr>
              <a:t>7.sınıflar İL İKİNCİSİ</a:t>
            </a:r>
          </a:p>
          <a:p>
            <a:r>
              <a:rPr lang="tr-TR" b="0" i="0" dirty="0" smtClean="0">
                <a:solidFill>
                  <a:srgbClr val="212529"/>
                </a:solidFill>
                <a:effectLst/>
                <a:latin typeface="MyriadPro"/>
              </a:rPr>
              <a:t> olarak katılmaya hak kazandı. </a:t>
            </a:r>
          </a:p>
          <a:p>
            <a:endParaRPr lang="tr-TR" dirty="0">
              <a:solidFill>
                <a:srgbClr val="212529"/>
              </a:solidFill>
              <a:latin typeface="MyriadPro"/>
            </a:endParaRPr>
          </a:p>
          <a:p>
            <a:pPr algn="ctr"/>
            <a:r>
              <a:rPr lang="tr-TR" b="0" i="0" dirty="0" smtClean="0">
                <a:solidFill>
                  <a:srgbClr val="212529"/>
                </a:solidFill>
                <a:effectLst/>
                <a:latin typeface="MyriadPro"/>
              </a:rPr>
              <a:t>2021</a:t>
            </a:r>
            <a:endParaRPr lang="tr-TR" b="0" i="0" dirty="0">
              <a:solidFill>
                <a:srgbClr val="212529"/>
              </a:solidFill>
              <a:effectLst/>
              <a:latin typeface="MyriadPro"/>
            </a:endParaRPr>
          </a:p>
        </p:txBody>
      </p:sp>
    </p:spTree>
    <p:extLst>
      <p:ext uri="{BB962C8B-B14F-4D97-AF65-F5344CB8AC3E}">
        <p14:creationId xmlns:p14="http://schemas.microsoft.com/office/powerpoint/2010/main" val="2241182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Lüleburgaz TSO Bilsem  Öğrencileri TZV Yarışmasında 2 kategori ile Türkiye Finallerin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235" y="381451"/>
            <a:ext cx="6543146" cy="3675541"/>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3014900" y="5073134"/>
            <a:ext cx="5887253" cy="369332"/>
          </a:xfrm>
          <a:prstGeom prst="rect">
            <a:avLst/>
          </a:prstGeom>
        </p:spPr>
        <p:txBody>
          <a:bodyPr wrap="none">
            <a:spAutoFit/>
          </a:bodyPr>
          <a:lstStyle/>
          <a:p>
            <a:r>
              <a:rPr lang="tr-TR" b="1" i="0" dirty="0" smtClean="0">
                <a:solidFill>
                  <a:srgbClr val="505050"/>
                </a:solidFill>
                <a:effectLst/>
                <a:latin typeface="MyriadPro"/>
              </a:rPr>
              <a:t>TZV Yarışmasında 2 kategori ile Türkiye Finallerinde</a:t>
            </a:r>
            <a:endParaRPr lang="tr-TR" b="1" i="0" dirty="0">
              <a:solidFill>
                <a:srgbClr val="505050"/>
              </a:solidFill>
              <a:effectLst/>
              <a:latin typeface="MyriadPro"/>
            </a:endParaRPr>
          </a:p>
        </p:txBody>
      </p:sp>
    </p:spTree>
    <p:extLst>
      <p:ext uri="{BB962C8B-B14F-4D97-AF65-F5344CB8AC3E}">
        <p14:creationId xmlns:p14="http://schemas.microsoft.com/office/powerpoint/2010/main" val="3399100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Lüleburgaz TSO BİLSEM'e UNESCO'dan Katılım Belge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0138" y="376131"/>
            <a:ext cx="6095889" cy="342430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082566" y="4244002"/>
            <a:ext cx="10068910" cy="1754326"/>
          </a:xfrm>
          <a:prstGeom prst="rect">
            <a:avLst/>
          </a:prstGeom>
        </p:spPr>
        <p:txBody>
          <a:bodyPr wrap="square">
            <a:spAutoFit/>
          </a:bodyPr>
          <a:lstStyle/>
          <a:p>
            <a:r>
              <a:rPr lang="tr-TR" b="1" i="0" dirty="0" smtClean="0">
                <a:solidFill>
                  <a:srgbClr val="505050"/>
                </a:solidFill>
                <a:effectLst/>
                <a:latin typeface="MyriadPro"/>
              </a:rPr>
              <a:t>Lüleburgaz TSO </a:t>
            </a:r>
            <a:r>
              <a:rPr lang="tr-TR" b="1" i="0" dirty="0" err="1" smtClean="0">
                <a:solidFill>
                  <a:srgbClr val="505050"/>
                </a:solidFill>
                <a:effectLst/>
                <a:latin typeface="MyriadPro"/>
              </a:rPr>
              <a:t>BİLSEM'e</a:t>
            </a:r>
            <a:r>
              <a:rPr lang="tr-TR" b="1" i="0" dirty="0" smtClean="0">
                <a:solidFill>
                  <a:srgbClr val="505050"/>
                </a:solidFill>
                <a:effectLst/>
                <a:latin typeface="MyriadPro"/>
              </a:rPr>
              <a:t> UNESCO'dan Katılım Belgesi</a:t>
            </a:r>
          </a:p>
          <a:p>
            <a:endParaRPr lang="tr-TR" b="1" i="0" dirty="0" smtClean="0">
              <a:solidFill>
                <a:srgbClr val="505050"/>
              </a:solidFill>
              <a:effectLst/>
              <a:latin typeface="MyriadPro"/>
            </a:endParaRPr>
          </a:p>
          <a:p>
            <a:r>
              <a:rPr lang="tr-TR" b="0" i="0" dirty="0" smtClean="0">
                <a:solidFill>
                  <a:srgbClr val="212529"/>
                </a:solidFill>
                <a:effectLst/>
                <a:latin typeface="MyriadPro"/>
              </a:rPr>
              <a:t>Resim bölümü öğrencileri "Bana Barışa Dair Hayalini Çiz" Temalı Uluslararası Resim Yarışması'ndan katılım sertifikaları aldılar.</a:t>
            </a:r>
          </a:p>
          <a:p>
            <a:endParaRPr lang="tr-TR" b="0" i="0" dirty="0" smtClean="0">
              <a:solidFill>
                <a:srgbClr val="212529"/>
              </a:solidFill>
              <a:effectLst/>
              <a:latin typeface="MyriadPro"/>
            </a:endParaRPr>
          </a:p>
          <a:p>
            <a:pPr algn="ctr"/>
            <a:r>
              <a:rPr lang="tr-TR" dirty="0" smtClean="0">
                <a:solidFill>
                  <a:srgbClr val="212529"/>
                </a:solidFill>
                <a:latin typeface="MyriadPro"/>
              </a:rPr>
              <a:t>2021</a:t>
            </a:r>
            <a:endParaRPr lang="tr-TR" b="0" i="0" dirty="0">
              <a:solidFill>
                <a:srgbClr val="212529"/>
              </a:solidFill>
              <a:effectLst/>
              <a:latin typeface="MyriadPro"/>
            </a:endParaRPr>
          </a:p>
        </p:txBody>
      </p:sp>
    </p:spTree>
    <p:extLst>
      <p:ext uri="{BB962C8B-B14F-4D97-AF65-F5344CB8AC3E}">
        <p14:creationId xmlns:p14="http://schemas.microsoft.com/office/powerpoint/2010/main" val="2954026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Lüleburgaz TSO BİLSEM Öğrencilerinden Özel Gereksinimli Çocuklar İçin Özel Tasarım  Kitap "/>
          <p:cNvPicPr>
            <a:picLocks noChangeAspect="1" noChangeArrowheads="1"/>
          </p:cNvPicPr>
          <p:nvPr/>
        </p:nvPicPr>
        <p:blipFill rotWithShape="1">
          <a:blip r:embed="rId2">
            <a:extLst>
              <a:ext uri="{28A0092B-C50C-407E-A947-70E740481C1C}">
                <a14:useLocalDpi xmlns:a14="http://schemas.microsoft.com/office/drawing/2010/main" val="0"/>
              </a:ext>
            </a:extLst>
          </a:blip>
          <a:srcRect l="4433" r="22643"/>
          <a:stretch/>
        </p:blipFill>
        <p:spPr bwMode="auto">
          <a:xfrm>
            <a:off x="3573518" y="253513"/>
            <a:ext cx="4319750" cy="3327558"/>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093076" y="4354701"/>
            <a:ext cx="10279117" cy="1815882"/>
          </a:xfrm>
          <a:prstGeom prst="rect">
            <a:avLst/>
          </a:prstGeom>
        </p:spPr>
        <p:txBody>
          <a:bodyPr wrap="square">
            <a:spAutoFit/>
          </a:bodyPr>
          <a:lstStyle/>
          <a:p>
            <a:r>
              <a:rPr lang="tr-TR" sz="2800" b="0" i="0" dirty="0" smtClean="0">
                <a:solidFill>
                  <a:srgbClr val="212529"/>
                </a:solidFill>
                <a:effectLst/>
                <a:latin typeface="MyriadPro"/>
              </a:rPr>
              <a:t>Bilim ve Sanat Merkezi öğrencileri Dijital Kitap Hazırlama Atölyesi kapsamında sesli ve resimli öykü kitapları hazırladı.</a:t>
            </a:r>
          </a:p>
          <a:p>
            <a:endParaRPr lang="tr-TR" sz="2800" dirty="0">
              <a:solidFill>
                <a:srgbClr val="212529"/>
              </a:solidFill>
              <a:latin typeface="MyriadPro"/>
            </a:endParaRPr>
          </a:p>
          <a:p>
            <a:pPr algn="ctr"/>
            <a:r>
              <a:rPr lang="tr-TR" sz="2800" dirty="0" smtClean="0">
                <a:solidFill>
                  <a:srgbClr val="212529"/>
                </a:solidFill>
                <a:latin typeface="MyriadPro"/>
              </a:rPr>
              <a:t>2021</a:t>
            </a:r>
            <a:endParaRPr lang="tr-TR" sz="2800" dirty="0"/>
          </a:p>
        </p:txBody>
      </p:sp>
    </p:spTree>
    <p:extLst>
      <p:ext uri="{BB962C8B-B14F-4D97-AF65-F5344CB8AC3E}">
        <p14:creationId xmlns:p14="http://schemas.microsoft.com/office/powerpoint/2010/main" val="2508238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SCRATCH CUP 2021 EN İYİ PROJE SEÇİLDİ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9065" y="526519"/>
            <a:ext cx="4414769" cy="2479949"/>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3526450" y="3244334"/>
            <a:ext cx="5139099" cy="369332"/>
          </a:xfrm>
          <a:prstGeom prst="rect">
            <a:avLst/>
          </a:prstGeom>
        </p:spPr>
        <p:txBody>
          <a:bodyPr wrap="none">
            <a:spAutoFit/>
          </a:bodyPr>
          <a:lstStyle/>
          <a:p>
            <a:r>
              <a:rPr lang="fr-FR" b="1" i="0" dirty="0" smtClean="0">
                <a:solidFill>
                  <a:srgbClr val="212529"/>
                </a:solidFill>
                <a:effectLst/>
                <a:latin typeface="MyriadPro"/>
              </a:rPr>
              <a:t>SCRATCH CUP 2021 EN İYİ PROJE SEÇİLDİK</a:t>
            </a:r>
            <a:endParaRPr lang="tr-TR" dirty="0"/>
          </a:p>
        </p:txBody>
      </p:sp>
      <p:sp>
        <p:nvSpPr>
          <p:cNvPr id="3" name="Dikdörtgen 2"/>
          <p:cNvSpPr/>
          <p:nvPr/>
        </p:nvSpPr>
        <p:spPr>
          <a:xfrm>
            <a:off x="457199" y="4089397"/>
            <a:ext cx="11277600" cy="1754326"/>
          </a:xfrm>
          <a:prstGeom prst="rect">
            <a:avLst/>
          </a:prstGeom>
        </p:spPr>
        <p:txBody>
          <a:bodyPr wrap="square">
            <a:spAutoFit/>
          </a:bodyPr>
          <a:lstStyle/>
          <a:p>
            <a:r>
              <a:rPr lang="tr-TR" b="0" i="0" dirty="0" smtClean="0">
                <a:solidFill>
                  <a:srgbClr val="212529"/>
                </a:solidFill>
                <a:effectLst/>
                <a:latin typeface="MyriadPro"/>
              </a:rPr>
              <a:t>Habitat Derneği ve QNB Finansbank ortaklığında gerçekleştirilen,</a:t>
            </a:r>
            <a:r>
              <a:rPr lang="tr-TR" b="1" i="0" dirty="0" smtClean="0">
                <a:solidFill>
                  <a:srgbClr val="212529"/>
                </a:solidFill>
                <a:effectLst/>
                <a:latin typeface="MyriadPro"/>
              </a:rPr>
              <a:t> Minik Eller Kod Yazıyor Projesi kapsamında düzenlen </a:t>
            </a:r>
            <a:r>
              <a:rPr lang="tr-TR" b="1" i="0" dirty="0" err="1" smtClean="0">
                <a:solidFill>
                  <a:srgbClr val="212529"/>
                </a:solidFill>
                <a:effectLst/>
                <a:latin typeface="MyriadPro"/>
              </a:rPr>
              <a:t>Scratch</a:t>
            </a:r>
            <a:r>
              <a:rPr lang="tr-TR" b="1" i="0" dirty="0" smtClean="0">
                <a:solidFill>
                  <a:srgbClr val="212529"/>
                </a:solidFill>
                <a:effectLst/>
                <a:latin typeface="MyriadPro"/>
              </a:rPr>
              <a:t> Cup 2021</a:t>
            </a:r>
            <a:r>
              <a:rPr lang="tr-TR" b="0" i="0" dirty="0" smtClean="0">
                <a:solidFill>
                  <a:srgbClr val="212529"/>
                </a:solidFill>
                <a:effectLst/>
                <a:latin typeface="MyriadPro"/>
              </a:rPr>
              <a:t> yarışmasında öğrencilerimiz "</a:t>
            </a:r>
            <a:r>
              <a:rPr lang="tr-TR" b="1" i="0" dirty="0" smtClean="0">
                <a:solidFill>
                  <a:srgbClr val="212529"/>
                </a:solidFill>
                <a:effectLst/>
                <a:latin typeface="MyriadPro"/>
              </a:rPr>
              <a:t>Dünyanın Sorunlarına Çözüm Bul"</a:t>
            </a:r>
            <a:r>
              <a:rPr lang="tr-TR" b="0" i="0" dirty="0" smtClean="0">
                <a:solidFill>
                  <a:srgbClr val="212529"/>
                </a:solidFill>
                <a:effectLst/>
                <a:latin typeface="MyriadPro"/>
              </a:rPr>
              <a:t> temasıyla tasarladıkları "</a:t>
            </a:r>
            <a:r>
              <a:rPr lang="tr-TR" b="1" i="0" dirty="0" smtClean="0">
                <a:solidFill>
                  <a:srgbClr val="212529"/>
                </a:solidFill>
                <a:effectLst/>
                <a:latin typeface="MyriadPro"/>
              </a:rPr>
              <a:t>Minik Dünya Gazabı"</a:t>
            </a:r>
            <a:r>
              <a:rPr lang="tr-TR" b="0" i="0" dirty="0" smtClean="0">
                <a:solidFill>
                  <a:srgbClr val="212529"/>
                </a:solidFill>
                <a:effectLst/>
                <a:latin typeface="MyriadPro"/>
              </a:rPr>
              <a:t> dijital oyunu </a:t>
            </a:r>
            <a:r>
              <a:rPr lang="tr-TR" b="1" i="0" dirty="0" smtClean="0">
                <a:solidFill>
                  <a:srgbClr val="212529"/>
                </a:solidFill>
                <a:effectLst/>
                <a:latin typeface="MyriadPro"/>
              </a:rPr>
              <a:t>674 proje arasından ilk 5'e girerek finale kalmaya hak kazanmıştı.</a:t>
            </a:r>
            <a:endParaRPr lang="tr-TR" b="0" i="0" dirty="0" smtClean="0">
              <a:solidFill>
                <a:srgbClr val="212529"/>
              </a:solidFill>
              <a:effectLst/>
              <a:latin typeface="MyriadPro"/>
            </a:endParaRPr>
          </a:p>
          <a:p>
            <a:r>
              <a:rPr lang="tr-TR" b="0" i="0" dirty="0" smtClean="0">
                <a:solidFill>
                  <a:srgbClr val="212529"/>
                </a:solidFill>
                <a:effectLst/>
                <a:latin typeface="MyriadPro"/>
              </a:rPr>
              <a:t>02.03.2021 tarihinde </a:t>
            </a:r>
            <a:r>
              <a:rPr lang="tr-TR" b="0" i="0" dirty="0" err="1" smtClean="0">
                <a:solidFill>
                  <a:srgbClr val="212529"/>
                </a:solidFill>
                <a:effectLst/>
                <a:latin typeface="MyriadPro"/>
              </a:rPr>
              <a:t>Webex</a:t>
            </a:r>
            <a:r>
              <a:rPr lang="tr-TR" b="0" i="0" dirty="0" smtClean="0">
                <a:solidFill>
                  <a:srgbClr val="212529"/>
                </a:solidFill>
                <a:effectLst/>
                <a:latin typeface="MyriadPro"/>
              </a:rPr>
              <a:t> üzerinden yapılan  finallerde jüri tarafından</a:t>
            </a:r>
            <a:r>
              <a:rPr lang="tr-TR" b="1" i="0" dirty="0" smtClean="0">
                <a:solidFill>
                  <a:srgbClr val="212529"/>
                </a:solidFill>
                <a:effectLst/>
                <a:latin typeface="MyriadPro"/>
              </a:rPr>
              <a:t> 11-14 yaş (Ortaokul) kategorisinde  "En İyi Proje"</a:t>
            </a:r>
            <a:r>
              <a:rPr lang="tr-TR" b="0" i="0" dirty="0" smtClean="0">
                <a:solidFill>
                  <a:srgbClr val="212529"/>
                </a:solidFill>
                <a:effectLst/>
                <a:latin typeface="MyriadPro"/>
              </a:rPr>
              <a:t> ödülüne layık görüldü.</a:t>
            </a:r>
            <a:endParaRPr lang="tr-TR" b="0" i="0" dirty="0">
              <a:solidFill>
                <a:srgbClr val="212529"/>
              </a:solidFill>
              <a:effectLst/>
              <a:latin typeface="MyriadPro"/>
            </a:endParaRPr>
          </a:p>
        </p:txBody>
      </p:sp>
      <p:pic>
        <p:nvPicPr>
          <p:cNvPr id="14340" name="Picture 4" descr="SCRATCH CUP 2021 Şampiyonları Ödüllendiril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4940" y="526519"/>
            <a:ext cx="4414769" cy="247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254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URKCELL ZEKATHON YARIŞMASINDA TÜRKİYE ÜÇÜNCÜLÜĞ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923" y="303401"/>
            <a:ext cx="5633435" cy="3164521"/>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450428" y="4170430"/>
            <a:ext cx="9133490" cy="1477328"/>
          </a:xfrm>
          <a:prstGeom prst="rect">
            <a:avLst/>
          </a:prstGeom>
        </p:spPr>
        <p:txBody>
          <a:bodyPr wrap="square">
            <a:spAutoFit/>
          </a:bodyPr>
          <a:lstStyle/>
          <a:p>
            <a:pPr algn="ctr"/>
            <a:r>
              <a:rPr lang="tr-TR" b="1" i="0" dirty="0" smtClean="0">
                <a:solidFill>
                  <a:srgbClr val="505050"/>
                </a:solidFill>
                <a:effectLst/>
                <a:latin typeface="MyriadPro"/>
              </a:rPr>
              <a:t>TURKCELL ZEKATHON YARIŞMASINDA TÜRKİYE ÜÇÜNCÜLÜĞÜ</a:t>
            </a:r>
          </a:p>
          <a:p>
            <a:endParaRPr lang="tr-TR" b="1" i="0" dirty="0" smtClean="0">
              <a:solidFill>
                <a:srgbClr val="505050"/>
              </a:solidFill>
              <a:effectLst/>
              <a:latin typeface="MyriadPro"/>
            </a:endParaRPr>
          </a:p>
          <a:p>
            <a:r>
              <a:rPr lang="tr-TR" b="0" i="0" dirty="0" smtClean="0">
                <a:solidFill>
                  <a:srgbClr val="212529"/>
                </a:solidFill>
                <a:effectLst/>
                <a:latin typeface="MyriadPro"/>
              </a:rPr>
              <a:t>BİLSEM' </a:t>
            </a:r>
            <a:r>
              <a:rPr lang="tr-TR" b="0" i="0" dirty="0" err="1" smtClean="0">
                <a:solidFill>
                  <a:srgbClr val="212529"/>
                </a:solidFill>
                <a:effectLst/>
                <a:latin typeface="MyriadPro"/>
              </a:rPr>
              <a:t>ler</a:t>
            </a:r>
            <a:r>
              <a:rPr lang="tr-TR" b="0" i="0" dirty="0" smtClean="0">
                <a:solidFill>
                  <a:srgbClr val="212529"/>
                </a:solidFill>
                <a:effectLst/>
                <a:latin typeface="MyriadPro"/>
              </a:rPr>
              <a:t> arası </a:t>
            </a:r>
            <a:r>
              <a:rPr lang="tr-TR" b="0" i="0" dirty="0" err="1" smtClean="0">
                <a:solidFill>
                  <a:srgbClr val="212529"/>
                </a:solidFill>
                <a:effectLst/>
                <a:latin typeface="MyriadPro"/>
              </a:rPr>
              <a:t>Turkcell</a:t>
            </a:r>
            <a:r>
              <a:rPr lang="tr-TR" b="0" i="0" dirty="0" smtClean="0">
                <a:solidFill>
                  <a:srgbClr val="212529"/>
                </a:solidFill>
                <a:effectLst/>
                <a:latin typeface="MyriadPro"/>
              </a:rPr>
              <a:t> </a:t>
            </a:r>
            <a:r>
              <a:rPr lang="tr-TR" b="0" i="0" dirty="0" err="1" smtClean="0">
                <a:solidFill>
                  <a:srgbClr val="212529"/>
                </a:solidFill>
                <a:effectLst/>
                <a:latin typeface="MyriadPro"/>
              </a:rPr>
              <a:t>Zekathon</a:t>
            </a:r>
            <a:r>
              <a:rPr lang="tr-TR" b="0" i="0" dirty="0" smtClean="0">
                <a:solidFill>
                  <a:srgbClr val="212529"/>
                </a:solidFill>
                <a:effectLst/>
                <a:latin typeface="MyriadPro"/>
              </a:rPr>
              <a:t> yarışması düzenledi.  Yarışmaya 305 takım başvurdu. Yapılan ilk eleme sonrasında 35'i ortaokul, 19'u lise seviyesinde olmak üzere toplamda 54 takım finalde yarıştı.</a:t>
            </a:r>
            <a:endParaRPr lang="tr-TR" b="0" i="0" dirty="0">
              <a:solidFill>
                <a:srgbClr val="212529"/>
              </a:solidFill>
              <a:effectLst/>
              <a:latin typeface="MyriadPro"/>
            </a:endParaRPr>
          </a:p>
        </p:txBody>
      </p:sp>
    </p:spTree>
    <p:extLst>
      <p:ext uri="{BB962C8B-B14F-4D97-AF65-F5344CB8AC3E}">
        <p14:creationId xmlns:p14="http://schemas.microsoft.com/office/powerpoint/2010/main" val="2661569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534103" y="5936402"/>
            <a:ext cx="4926724" cy="369332"/>
          </a:xfrm>
          <a:prstGeom prst="rect">
            <a:avLst/>
          </a:prstGeom>
          <a:noFill/>
        </p:spPr>
        <p:txBody>
          <a:bodyPr wrap="square" rtlCol="0">
            <a:spAutoFit/>
          </a:bodyPr>
          <a:lstStyle/>
          <a:p>
            <a:r>
              <a:rPr lang="tr-TR" dirty="0" smtClean="0"/>
              <a:t>KURUMUMUZ 2017 EKİM AYINDA KURULMUŞTUR</a:t>
            </a:r>
            <a:endParaRPr lang="tr-TR"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028700"/>
            <a:ext cx="6762750" cy="4505682"/>
          </a:xfrm>
          <a:prstGeom prst="rect">
            <a:avLst/>
          </a:prstGeom>
        </p:spPr>
      </p:pic>
    </p:spTree>
    <p:extLst>
      <p:ext uri="{BB962C8B-B14F-4D97-AF65-F5344CB8AC3E}">
        <p14:creationId xmlns:p14="http://schemas.microsoft.com/office/powerpoint/2010/main" val="1977360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luleburgazbilsem.meb.k12.tr/meb_iys_dosyalar/39/05/764321/resimler/2021_06/17172830_luleburgaz_bilsem_kitap_yazimi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234" y="249016"/>
            <a:ext cx="9753600" cy="3914776"/>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2159876" y="4325035"/>
            <a:ext cx="7325710" cy="369332"/>
          </a:xfrm>
          <a:prstGeom prst="rect">
            <a:avLst/>
          </a:prstGeom>
        </p:spPr>
        <p:txBody>
          <a:bodyPr wrap="square">
            <a:spAutoFit/>
          </a:bodyPr>
          <a:lstStyle/>
          <a:p>
            <a:r>
              <a:rPr lang="tr-TR" b="0" i="0" dirty="0" smtClean="0">
                <a:solidFill>
                  <a:srgbClr val="212529"/>
                </a:solidFill>
                <a:effectLst/>
                <a:latin typeface="MyriadPro"/>
              </a:rPr>
              <a:t>LÜLEBURGAZ TSO  BİLSEM ÖĞRENCİLERİNDEN ÖYKÜ KİTABI </a:t>
            </a:r>
            <a:endParaRPr lang="tr-TR" dirty="0"/>
          </a:p>
        </p:txBody>
      </p:sp>
      <p:sp>
        <p:nvSpPr>
          <p:cNvPr id="3" name="Dikdörtgen 2"/>
          <p:cNvSpPr/>
          <p:nvPr/>
        </p:nvSpPr>
        <p:spPr>
          <a:xfrm>
            <a:off x="1397876" y="5016853"/>
            <a:ext cx="8933793" cy="1200329"/>
          </a:xfrm>
          <a:prstGeom prst="rect">
            <a:avLst/>
          </a:prstGeom>
        </p:spPr>
        <p:txBody>
          <a:bodyPr wrap="square">
            <a:spAutoFit/>
          </a:bodyPr>
          <a:lstStyle/>
          <a:p>
            <a:r>
              <a:rPr lang="tr-TR" b="0" i="0" dirty="0" smtClean="0">
                <a:solidFill>
                  <a:srgbClr val="212529"/>
                </a:solidFill>
                <a:effectLst/>
                <a:latin typeface="MyriadPro"/>
              </a:rPr>
              <a:t>Yaratıcı Yazarlık Dersi öğrencileri yazdıkları öyküleri </a:t>
            </a:r>
            <a:r>
              <a:rPr lang="tr-TR" b="1" i="0" dirty="0" smtClean="0">
                <a:solidFill>
                  <a:srgbClr val="212529"/>
                </a:solidFill>
                <a:effectLst/>
                <a:latin typeface="MyriadPro"/>
              </a:rPr>
              <a:t>Öğretmenler için Yaratıcı Yazarlık El Kitabı'</a:t>
            </a:r>
            <a:r>
              <a:rPr lang="tr-TR" b="0" i="0" dirty="0" smtClean="0">
                <a:solidFill>
                  <a:srgbClr val="212529"/>
                </a:solidFill>
                <a:effectLst/>
                <a:latin typeface="MyriadPro"/>
              </a:rPr>
              <a:t>nda yayınlandı.  </a:t>
            </a:r>
          </a:p>
          <a:p>
            <a:pPr algn="ctr"/>
            <a:endParaRPr lang="tr-TR" dirty="0">
              <a:solidFill>
                <a:srgbClr val="212529"/>
              </a:solidFill>
              <a:latin typeface="MyriadPro"/>
            </a:endParaRPr>
          </a:p>
          <a:p>
            <a:pPr algn="ctr"/>
            <a:r>
              <a:rPr lang="tr-TR" dirty="0" smtClean="0">
                <a:solidFill>
                  <a:srgbClr val="212529"/>
                </a:solidFill>
                <a:latin typeface="MyriadPro"/>
              </a:rPr>
              <a:t>2021</a:t>
            </a:r>
            <a:endParaRPr lang="tr-TR" dirty="0"/>
          </a:p>
        </p:txBody>
      </p:sp>
    </p:spTree>
    <p:extLst>
      <p:ext uri="{BB962C8B-B14F-4D97-AF65-F5344CB8AC3E}">
        <p14:creationId xmlns:p14="http://schemas.microsoft.com/office/powerpoint/2010/main" val="2629044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19-06-2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298" y="334282"/>
            <a:ext cx="9753600" cy="4381501"/>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2487382" y="5230791"/>
            <a:ext cx="7018268" cy="646331"/>
          </a:xfrm>
          <a:prstGeom prst="rect">
            <a:avLst/>
          </a:prstGeom>
        </p:spPr>
        <p:txBody>
          <a:bodyPr wrap="none">
            <a:spAutoFit/>
          </a:bodyPr>
          <a:lstStyle/>
          <a:p>
            <a:r>
              <a:rPr lang="tr-TR" sz="3200" b="1" i="0" dirty="0" err="1" smtClean="0">
                <a:solidFill>
                  <a:srgbClr val="505050"/>
                </a:solidFill>
                <a:effectLst/>
                <a:latin typeface="MyriadPro"/>
              </a:rPr>
              <a:t>eTwinning</a:t>
            </a:r>
            <a:r>
              <a:rPr lang="tr-TR" sz="3200" b="1" i="0" dirty="0" smtClean="0">
                <a:solidFill>
                  <a:srgbClr val="505050"/>
                </a:solidFill>
                <a:effectLst/>
                <a:latin typeface="MyriadPro"/>
              </a:rPr>
              <a:t> 2021 Kalite Etiketi </a:t>
            </a:r>
            <a:r>
              <a:rPr lang="tr-TR" sz="3600" b="1" i="0" dirty="0" smtClean="0">
                <a:solidFill>
                  <a:srgbClr val="505050"/>
                </a:solidFill>
                <a:effectLst/>
                <a:latin typeface="MyriadPro"/>
              </a:rPr>
              <a:t>Aldık</a:t>
            </a:r>
            <a:endParaRPr lang="tr-TR" sz="3600" b="1" i="0" dirty="0">
              <a:solidFill>
                <a:srgbClr val="505050"/>
              </a:solidFill>
              <a:effectLst/>
              <a:latin typeface="MyriadPro"/>
            </a:endParaRPr>
          </a:p>
        </p:txBody>
      </p:sp>
    </p:spTree>
    <p:extLst>
      <p:ext uri="{BB962C8B-B14F-4D97-AF65-F5344CB8AC3E}">
        <p14:creationId xmlns:p14="http://schemas.microsoft.com/office/powerpoint/2010/main" val="231058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Çek Cumhuriyeti Mansiyon Ödülü Kurumumuza Ulaşt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4304" y="915405"/>
            <a:ext cx="4719146" cy="265093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13-04-20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4484" y="915405"/>
            <a:ext cx="3794458" cy="265093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2171086" y="4736803"/>
            <a:ext cx="8081058" cy="1200329"/>
          </a:xfrm>
          <a:prstGeom prst="rect">
            <a:avLst/>
          </a:prstGeom>
        </p:spPr>
        <p:txBody>
          <a:bodyPr wrap="none">
            <a:spAutoFit/>
          </a:bodyPr>
          <a:lstStyle/>
          <a:p>
            <a:r>
              <a:rPr lang="tr-TR" sz="2400" b="1" i="0" dirty="0" smtClean="0">
                <a:solidFill>
                  <a:srgbClr val="505050"/>
                </a:solidFill>
                <a:effectLst/>
                <a:latin typeface="MyriadPro"/>
              </a:rPr>
              <a:t>Çek Cumhuriyeti Mansiyon Ödülü Kurumumuza Ulaştı</a:t>
            </a:r>
          </a:p>
          <a:p>
            <a:endParaRPr lang="tr-TR" sz="2400" b="1" dirty="0">
              <a:solidFill>
                <a:srgbClr val="505050"/>
              </a:solidFill>
              <a:latin typeface="MyriadPro"/>
            </a:endParaRPr>
          </a:p>
          <a:p>
            <a:pPr algn="ctr"/>
            <a:r>
              <a:rPr lang="tr-TR" sz="2400" b="1" i="0" dirty="0" smtClean="0">
                <a:solidFill>
                  <a:srgbClr val="505050"/>
                </a:solidFill>
                <a:effectLst/>
                <a:latin typeface="MyriadPro"/>
              </a:rPr>
              <a:t>2021</a:t>
            </a:r>
            <a:endParaRPr lang="tr-TR" sz="2400" b="1" i="0" dirty="0">
              <a:solidFill>
                <a:srgbClr val="505050"/>
              </a:solidFill>
              <a:effectLst/>
              <a:latin typeface="MyriadPro"/>
            </a:endParaRPr>
          </a:p>
        </p:txBody>
      </p:sp>
    </p:spTree>
    <p:extLst>
      <p:ext uri="{BB962C8B-B14F-4D97-AF65-F5344CB8AC3E}">
        <p14:creationId xmlns:p14="http://schemas.microsoft.com/office/powerpoint/2010/main" val="2965102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luleburgazbilsem.meb.k12.tr/meb_iys_dosyalar/39/05/764321/resimler/2022_02/17153127_IMG-20220217-WA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200" y="564391"/>
            <a:ext cx="3594928" cy="5047358"/>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17-02-20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0572" y="564391"/>
            <a:ext cx="5071872" cy="272415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5034455" y="3502684"/>
            <a:ext cx="6096000" cy="3139321"/>
          </a:xfrm>
          <a:prstGeom prst="rect">
            <a:avLst/>
          </a:prstGeom>
        </p:spPr>
        <p:txBody>
          <a:bodyPr>
            <a:spAutoFit/>
          </a:bodyPr>
          <a:lstStyle/>
          <a:p>
            <a:r>
              <a:rPr lang="tr-TR" b="1" i="0" dirty="0" smtClean="0">
                <a:solidFill>
                  <a:srgbClr val="505050"/>
                </a:solidFill>
                <a:effectLst/>
                <a:latin typeface="MyriadPro"/>
              </a:rPr>
              <a:t>LÜLEBURGAZ TSO BİLSEM'E JAPONYA'DAN HEDİYE</a:t>
            </a:r>
          </a:p>
          <a:p>
            <a:r>
              <a:rPr lang="tr-TR" b="0" i="0" dirty="0" smtClean="0">
                <a:solidFill>
                  <a:srgbClr val="212529"/>
                </a:solidFill>
                <a:effectLst/>
                <a:latin typeface="MyriadPro"/>
              </a:rPr>
              <a:t>UNICEF tarafından desteklenen Japon Kalite Güvence Merkezi sponsorluğunda düzenlenen uluslararası resim yarışmasına katılan öğrenciler Lüleburgaz TSO BİLSEM' de hediyelerini aldılar. 21. İQA Uluslar arası çevreci çocuklar resim yarışması kapsamında yarışmaya katılan öğrencilere Japon Kalite Güvence Merkezi tarafından hediye gönderilerek 2022 yılı yarışmasına katılım için davet geldi.</a:t>
            </a:r>
          </a:p>
          <a:p>
            <a:endParaRPr lang="tr-TR" dirty="0">
              <a:solidFill>
                <a:srgbClr val="212529"/>
              </a:solidFill>
              <a:latin typeface="MyriadPro"/>
            </a:endParaRPr>
          </a:p>
          <a:p>
            <a:pPr algn="ctr"/>
            <a:r>
              <a:rPr lang="tr-TR" b="0" i="0" dirty="0" smtClean="0">
                <a:solidFill>
                  <a:srgbClr val="212529"/>
                </a:solidFill>
                <a:effectLst/>
                <a:latin typeface="MyriadPro"/>
              </a:rPr>
              <a:t>2022</a:t>
            </a:r>
            <a:endParaRPr lang="tr-TR" b="0" i="0" dirty="0">
              <a:solidFill>
                <a:srgbClr val="212529"/>
              </a:solidFill>
              <a:effectLst/>
              <a:latin typeface="MyriadPro"/>
            </a:endParaRPr>
          </a:p>
        </p:txBody>
      </p:sp>
    </p:spTree>
    <p:extLst>
      <p:ext uri="{BB962C8B-B14F-4D97-AF65-F5344CB8AC3E}">
        <p14:creationId xmlns:p14="http://schemas.microsoft.com/office/powerpoint/2010/main" val="3229915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5817" y="4738796"/>
            <a:ext cx="3365917" cy="1984489"/>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0923" y="2980022"/>
            <a:ext cx="3033987" cy="2275490"/>
          </a:xfrm>
          <a:prstGeom prst="rect">
            <a:avLst/>
          </a:prstGeom>
        </p:spPr>
      </p:pic>
      <p:pic>
        <p:nvPicPr>
          <p:cNvPr id="4" name="Resim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04312" y="2278117"/>
            <a:ext cx="2660431" cy="3547241"/>
          </a:xfrm>
          <a:prstGeom prst="rect">
            <a:avLst/>
          </a:prstGeom>
        </p:spPr>
      </p:pic>
      <p:pic>
        <p:nvPicPr>
          <p:cNvPr id="5" name="Resi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705334">
            <a:off x="8479344" y="485051"/>
            <a:ext cx="2782929" cy="2087197"/>
          </a:xfrm>
          <a:prstGeom prst="rect">
            <a:avLst/>
          </a:prstGeom>
        </p:spPr>
      </p:pic>
      <p:sp>
        <p:nvSpPr>
          <p:cNvPr id="6" name="Metin kutusu 5"/>
          <p:cNvSpPr txBox="1"/>
          <p:nvPr/>
        </p:nvSpPr>
        <p:spPr>
          <a:xfrm>
            <a:off x="4130051" y="3404745"/>
            <a:ext cx="3741683" cy="1200329"/>
          </a:xfrm>
          <a:prstGeom prst="rect">
            <a:avLst/>
          </a:prstGeom>
          <a:noFill/>
        </p:spPr>
        <p:txBody>
          <a:bodyPr wrap="square" rtlCol="0">
            <a:spAutoFit/>
          </a:bodyPr>
          <a:lstStyle/>
          <a:p>
            <a:r>
              <a:rPr lang="tr-TR" sz="3600" dirty="0" smtClean="0"/>
              <a:t>TEKNOFEST İHA ÇALIŞMALARIMIZ</a:t>
            </a:r>
            <a:endParaRPr lang="tr-TR" sz="3600" dirty="0"/>
          </a:p>
        </p:txBody>
      </p:sp>
      <p:pic>
        <p:nvPicPr>
          <p:cNvPr id="7" name="Resim 6"/>
          <p:cNvPicPr>
            <a:picLocks noChangeAspect="1"/>
          </p:cNvPicPr>
          <p:nvPr/>
        </p:nvPicPr>
        <p:blipFill rotWithShape="1">
          <a:blip r:embed="rId6">
            <a:extLst>
              <a:ext uri="{28A0092B-C50C-407E-A947-70E740481C1C}">
                <a14:useLocalDpi xmlns:a14="http://schemas.microsoft.com/office/drawing/2010/main" val="0"/>
              </a:ext>
            </a:extLst>
          </a:blip>
          <a:srcRect b="25034"/>
          <a:stretch/>
        </p:blipFill>
        <p:spPr>
          <a:xfrm>
            <a:off x="2617076" y="295863"/>
            <a:ext cx="6083847" cy="2975160"/>
          </a:xfrm>
          <a:prstGeom prst="rect">
            <a:avLst/>
          </a:prstGeom>
        </p:spPr>
      </p:pic>
    </p:spTree>
    <p:extLst>
      <p:ext uri="{BB962C8B-B14F-4D97-AF65-F5344CB8AC3E}">
        <p14:creationId xmlns:p14="http://schemas.microsoft.com/office/powerpoint/2010/main" val="2931062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LÜLEBURGAZ TSO BİLSEM İLK PATENTİNİ ALD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7955" y="230290"/>
            <a:ext cx="5013176" cy="2816097"/>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5142155" y="11311606"/>
            <a:ext cx="1721520" cy="1477328"/>
          </a:xfrm>
          <a:prstGeom prst="rect">
            <a:avLst/>
          </a:prstGeom>
        </p:spPr>
        <p:txBody>
          <a:bodyPr wrap="square">
            <a:spAutoFit/>
          </a:bodyPr>
          <a:lstStyle/>
          <a:p>
            <a:r>
              <a:rPr lang="tr-TR" b="1" i="0" dirty="0" smtClean="0">
                <a:solidFill>
                  <a:srgbClr val="505050"/>
                </a:solidFill>
                <a:effectLst/>
                <a:latin typeface="MyriadPro"/>
              </a:rPr>
              <a:t>LÜLEBURGAZ TSO BİLSEM İLK PATENTİNİ ALDI</a:t>
            </a:r>
            <a:endParaRPr lang="tr-TR" b="1" i="0" dirty="0">
              <a:solidFill>
                <a:srgbClr val="505050"/>
              </a:solidFill>
              <a:effectLst/>
              <a:latin typeface="MyriadPro"/>
            </a:endParaRPr>
          </a:p>
        </p:txBody>
      </p:sp>
      <p:pic>
        <p:nvPicPr>
          <p:cNvPr id="20484" name="Picture 4" descr="http://luleburgazbilsem.meb.k12.tr/meb_iys_dosyalar/39/05/764321/resimler/2022_02/22172934_patent_luleburgaz_bilsem-3.jp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088292" y="3112243"/>
            <a:ext cx="2991554" cy="1992422"/>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http://luleburgazbilsem.meb.k12.tr/meb_iys_dosyalar/39/05/764321/resimler/2022_02/22173017_patent_luleburgaz_bilsem-2.jpg"/>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765836" y="3112243"/>
            <a:ext cx="3153006" cy="2099952"/>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3247955" y="5588141"/>
            <a:ext cx="5527924" cy="369332"/>
          </a:xfrm>
          <a:prstGeom prst="rect">
            <a:avLst/>
          </a:prstGeom>
        </p:spPr>
        <p:txBody>
          <a:bodyPr wrap="none">
            <a:spAutoFit/>
          </a:bodyPr>
          <a:lstStyle/>
          <a:p>
            <a:r>
              <a:rPr lang="tr-TR" b="1" i="0" dirty="0" smtClean="0">
                <a:solidFill>
                  <a:srgbClr val="505050"/>
                </a:solidFill>
                <a:effectLst/>
                <a:latin typeface="MyriadPro"/>
              </a:rPr>
              <a:t>LÜLEBURGAZ TSO BİLSEM İLK PATENTİNİ ALDI</a:t>
            </a:r>
            <a:endParaRPr lang="tr-TR" b="1" i="0" dirty="0">
              <a:solidFill>
                <a:srgbClr val="505050"/>
              </a:solidFill>
              <a:effectLst/>
              <a:latin typeface="MyriadPro"/>
            </a:endParaRPr>
          </a:p>
        </p:txBody>
      </p:sp>
    </p:spTree>
    <p:extLst>
      <p:ext uri="{BB962C8B-B14F-4D97-AF65-F5344CB8AC3E}">
        <p14:creationId xmlns:p14="http://schemas.microsoft.com/office/powerpoint/2010/main" val="4268080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8349483" y="3181350"/>
            <a:ext cx="2674226" cy="3565634"/>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874" y="4141075"/>
            <a:ext cx="3898791" cy="2193070"/>
          </a:xfrm>
          <a:prstGeom prst="rect">
            <a:avLst/>
          </a:prstGeom>
        </p:spPr>
      </p:pic>
      <p:pic>
        <p:nvPicPr>
          <p:cNvPr id="4" name="Resim 3"/>
          <p:cNvPicPr>
            <a:picLocks noChangeAspect="1"/>
          </p:cNvPicPr>
          <p:nvPr/>
        </p:nvPicPr>
        <p:blipFill rotWithShape="1">
          <a:blip r:embed="rId4">
            <a:extLst>
              <a:ext uri="{28A0092B-C50C-407E-A947-70E740481C1C}">
                <a14:useLocalDpi xmlns:a14="http://schemas.microsoft.com/office/drawing/2010/main" val="0"/>
              </a:ext>
            </a:extLst>
          </a:blip>
          <a:srcRect t="24620" r="8490"/>
          <a:stretch/>
        </p:blipFill>
        <p:spPr>
          <a:xfrm>
            <a:off x="3620815" y="511843"/>
            <a:ext cx="4719145" cy="2915515"/>
          </a:xfrm>
          <a:prstGeom prst="rect">
            <a:avLst/>
          </a:prstGeom>
        </p:spPr>
      </p:pic>
      <p:sp>
        <p:nvSpPr>
          <p:cNvPr id="5" name="Metin kutusu 4"/>
          <p:cNvSpPr txBox="1"/>
          <p:nvPr/>
        </p:nvSpPr>
        <p:spPr>
          <a:xfrm>
            <a:off x="4183116" y="4141075"/>
            <a:ext cx="3447393" cy="707886"/>
          </a:xfrm>
          <a:prstGeom prst="rect">
            <a:avLst/>
          </a:prstGeom>
          <a:noFill/>
        </p:spPr>
        <p:txBody>
          <a:bodyPr wrap="square" rtlCol="0">
            <a:spAutoFit/>
          </a:bodyPr>
          <a:lstStyle/>
          <a:p>
            <a:pPr algn="ctr"/>
            <a:r>
              <a:rPr lang="tr-TR" sz="2000" b="1" dirty="0" smtClean="0"/>
              <a:t>2021 TEKNOFEST-TÜBİTAK </a:t>
            </a:r>
          </a:p>
          <a:p>
            <a:pPr algn="ctr"/>
            <a:r>
              <a:rPr lang="tr-TR" sz="2000" b="1" dirty="0" smtClean="0"/>
              <a:t>LİSE İHA YARIŞMASI</a:t>
            </a:r>
            <a:endParaRPr lang="tr-TR" sz="2000" b="1" dirty="0"/>
          </a:p>
        </p:txBody>
      </p:sp>
    </p:spTree>
    <p:extLst>
      <p:ext uri="{BB962C8B-B14F-4D97-AF65-F5344CB8AC3E}">
        <p14:creationId xmlns:p14="http://schemas.microsoft.com/office/powerpoint/2010/main" val="1576931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3930" y="104228"/>
            <a:ext cx="4005099" cy="5340132"/>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713125">
            <a:off x="420413" y="507124"/>
            <a:ext cx="2848303" cy="2136227"/>
          </a:xfrm>
          <a:prstGeom prst="rect">
            <a:avLst/>
          </a:prstGeom>
        </p:spPr>
      </p:pic>
      <p:pic>
        <p:nvPicPr>
          <p:cNvPr id="4" name="Resim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7691555">
            <a:off x="9302267" y="389702"/>
            <a:ext cx="1855811" cy="2474413"/>
          </a:xfrm>
          <a:prstGeom prst="rect">
            <a:avLst/>
          </a:prstGeom>
        </p:spPr>
      </p:pic>
      <p:pic>
        <p:nvPicPr>
          <p:cNvPr id="5" name="Resi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220522">
            <a:off x="462626" y="2842089"/>
            <a:ext cx="3291651" cy="2468738"/>
          </a:xfrm>
          <a:prstGeom prst="rect">
            <a:avLst/>
          </a:prstGeom>
        </p:spPr>
      </p:pic>
      <p:pic>
        <p:nvPicPr>
          <p:cNvPr id="6" name="Resim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711875">
            <a:off x="7819015" y="2864685"/>
            <a:ext cx="4060966" cy="2279556"/>
          </a:xfrm>
          <a:prstGeom prst="rect">
            <a:avLst/>
          </a:prstGeom>
        </p:spPr>
      </p:pic>
      <p:sp>
        <p:nvSpPr>
          <p:cNvPr id="8" name="Metin kutusu 7"/>
          <p:cNvSpPr txBox="1"/>
          <p:nvPr/>
        </p:nvSpPr>
        <p:spPr>
          <a:xfrm>
            <a:off x="4167679" y="5780690"/>
            <a:ext cx="3657600" cy="646331"/>
          </a:xfrm>
          <a:prstGeom prst="rect">
            <a:avLst/>
          </a:prstGeom>
          <a:noFill/>
        </p:spPr>
        <p:txBody>
          <a:bodyPr wrap="square" rtlCol="0">
            <a:spAutoFit/>
          </a:bodyPr>
          <a:lstStyle/>
          <a:p>
            <a:pPr algn="ctr"/>
            <a:r>
              <a:rPr lang="tr-TR" b="1" dirty="0" smtClean="0"/>
              <a:t>2021 TEKNOFEST ÜNİVERSİTE VE ÜZERİ SEVİYE TÜRKİYE 5. Sİ</a:t>
            </a:r>
            <a:endParaRPr lang="tr-TR" b="1" dirty="0"/>
          </a:p>
        </p:txBody>
      </p:sp>
    </p:spTree>
    <p:extLst>
      <p:ext uri="{BB962C8B-B14F-4D97-AF65-F5344CB8AC3E}">
        <p14:creationId xmlns:p14="http://schemas.microsoft.com/office/powerpoint/2010/main" val="2874600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Özel Yetenekli Çocuğum Var Ebeveyn Eğitimi Tamamland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5851" y="585672"/>
            <a:ext cx="7189076" cy="4038386"/>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2091558" y="4913615"/>
            <a:ext cx="8271644" cy="954107"/>
          </a:xfrm>
          <a:prstGeom prst="rect">
            <a:avLst/>
          </a:prstGeom>
        </p:spPr>
        <p:txBody>
          <a:bodyPr wrap="square">
            <a:spAutoFit/>
          </a:bodyPr>
          <a:lstStyle/>
          <a:p>
            <a:r>
              <a:rPr lang="tr-TR" sz="2800" b="0" i="0" dirty="0" smtClean="0">
                <a:solidFill>
                  <a:srgbClr val="212529"/>
                </a:solidFill>
                <a:effectLst/>
                <a:latin typeface="MyriadPro"/>
              </a:rPr>
              <a:t>2021 2022 Eğitim Yılı Özel Yetenekli Çocuğum Var Ebeveyn Eğitimi Tamamlandı.</a:t>
            </a:r>
            <a:endParaRPr lang="tr-TR" sz="2800" b="0" i="0" dirty="0">
              <a:solidFill>
                <a:srgbClr val="212529"/>
              </a:solidFill>
              <a:effectLst/>
              <a:latin typeface="MyriadPro"/>
            </a:endParaRPr>
          </a:p>
        </p:txBody>
      </p:sp>
    </p:spTree>
    <p:extLst>
      <p:ext uri="{BB962C8B-B14F-4D97-AF65-F5344CB8AC3E}">
        <p14:creationId xmlns:p14="http://schemas.microsoft.com/office/powerpoint/2010/main" val="1974161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o 6"/>
          <p:cNvGraphicFramePr>
            <a:graphicFrameLocks noGrp="1"/>
          </p:cNvGraphicFramePr>
          <p:nvPr/>
        </p:nvGraphicFramePr>
        <p:xfrm>
          <a:off x="2106814" y="2116204"/>
          <a:ext cx="8128000" cy="1854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223808845"/>
                    </a:ext>
                  </a:extLst>
                </a:gridCol>
                <a:gridCol w="4064000">
                  <a:extLst>
                    <a:ext uri="{9D8B030D-6E8A-4147-A177-3AD203B41FA5}">
                      <a16:colId xmlns:a16="http://schemas.microsoft.com/office/drawing/2014/main" val="3716482491"/>
                    </a:ext>
                  </a:extLst>
                </a:gridCol>
              </a:tblGrid>
              <a:tr h="370840">
                <a:tc>
                  <a:txBody>
                    <a:bodyPr/>
                    <a:lstStyle/>
                    <a:p>
                      <a:r>
                        <a:rPr lang="tr-TR" dirty="0" smtClean="0"/>
                        <a:t>YETENEK ALANI</a:t>
                      </a:r>
                      <a:endParaRPr lang="tr-TR" dirty="0"/>
                    </a:p>
                  </a:txBody>
                  <a:tcPr/>
                </a:tc>
                <a:tc>
                  <a:txBody>
                    <a:bodyPr/>
                    <a:lstStyle/>
                    <a:p>
                      <a:r>
                        <a:rPr lang="tr-TR" dirty="0" smtClean="0"/>
                        <a:t>ÖĞRENCİ SAYISI</a:t>
                      </a:r>
                      <a:endParaRPr lang="tr-TR" dirty="0"/>
                    </a:p>
                  </a:txBody>
                  <a:tcPr/>
                </a:tc>
                <a:extLst>
                  <a:ext uri="{0D108BD9-81ED-4DB2-BD59-A6C34878D82A}">
                    <a16:rowId xmlns:a16="http://schemas.microsoft.com/office/drawing/2014/main" val="3067218728"/>
                  </a:ext>
                </a:extLst>
              </a:tr>
              <a:tr h="370840">
                <a:tc>
                  <a:txBody>
                    <a:bodyPr/>
                    <a:lstStyle/>
                    <a:p>
                      <a:r>
                        <a:rPr lang="tr-TR" dirty="0" smtClean="0"/>
                        <a:t>GENEL  ZİHİNSEL YETENEK ALANI</a:t>
                      </a:r>
                      <a:endParaRPr lang="tr-TR" dirty="0"/>
                    </a:p>
                  </a:txBody>
                  <a:tcPr/>
                </a:tc>
                <a:tc>
                  <a:txBody>
                    <a:bodyPr/>
                    <a:lstStyle/>
                    <a:p>
                      <a:r>
                        <a:rPr lang="tr-TR" dirty="0" smtClean="0"/>
                        <a:t>142</a:t>
                      </a:r>
                      <a:endParaRPr lang="tr-TR" dirty="0"/>
                    </a:p>
                  </a:txBody>
                  <a:tcPr/>
                </a:tc>
                <a:extLst>
                  <a:ext uri="{0D108BD9-81ED-4DB2-BD59-A6C34878D82A}">
                    <a16:rowId xmlns:a16="http://schemas.microsoft.com/office/drawing/2014/main" val="2981768271"/>
                  </a:ext>
                </a:extLst>
              </a:tr>
              <a:tr h="370840">
                <a:tc>
                  <a:txBody>
                    <a:bodyPr/>
                    <a:lstStyle/>
                    <a:p>
                      <a:r>
                        <a:rPr lang="tr-TR" dirty="0" smtClean="0"/>
                        <a:t>RESİM YETENEK</a:t>
                      </a:r>
                      <a:r>
                        <a:rPr lang="tr-TR" baseline="0" dirty="0" smtClean="0"/>
                        <a:t> ALANI</a:t>
                      </a:r>
                      <a:endParaRPr lang="tr-TR" dirty="0"/>
                    </a:p>
                  </a:txBody>
                  <a:tcPr/>
                </a:tc>
                <a:tc>
                  <a:txBody>
                    <a:bodyPr/>
                    <a:lstStyle/>
                    <a:p>
                      <a:r>
                        <a:rPr lang="tr-TR" dirty="0" smtClean="0"/>
                        <a:t>47</a:t>
                      </a:r>
                      <a:endParaRPr lang="tr-TR" dirty="0"/>
                    </a:p>
                  </a:txBody>
                  <a:tcPr/>
                </a:tc>
                <a:extLst>
                  <a:ext uri="{0D108BD9-81ED-4DB2-BD59-A6C34878D82A}">
                    <a16:rowId xmlns:a16="http://schemas.microsoft.com/office/drawing/2014/main" val="1118980544"/>
                  </a:ext>
                </a:extLst>
              </a:tr>
              <a:tr h="370840">
                <a:tc>
                  <a:txBody>
                    <a:bodyPr/>
                    <a:lstStyle/>
                    <a:p>
                      <a:r>
                        <a:rPr lang="tr-TR" dirty="0" smtClean="0"/>
                        <a:t>MÜZİK</a:t>
                      </a:r>
                      <a:r>
                        <a:rPr lang="tr-TR" baseline="0" dirty="0" smtClean="0"/>
                        <a:t> YETENEK ALANI</a:t>
                      </a:r>
                      <a:endParaRPr lang="tr-TR" dirty="0"/>
                    </a:p>
                  </a:txBody>
                  <a:tcPr/>
                </a:tc>
                <a:tc>
                  <a:txBody>
                    <a:bodyPr/>
                    <a:lstStyle/>
                    <a:p>
                      <a:r>
                        <a:rPr lang="tr-TR" dirty="0" smtClean="0"/>
                        <a:t>5</a:t>
                      </a:r>
                      <a:endParaRPr lang="tr-TR" dirty="0"/>
                    </a:p>
                  </a:txBody>
                  <a:tcPr/>
                </a:tc>
                <a:extLst>
                  <a:ext uri="{0D108BD9-81ED-4DB2-BD59-A6C34878D82A}">
                    <a16:rowId xmlns:a16="http://schemas.microsoft.com/office/drawing/2014/main" val="3147071777"/>
                  </a:ext>
                </a:extLst>
              </a:tr>
              <a:tr h="370840">
                <a:tc>
                  <a:txBody>
                    <a:bodyPr/>
                    <a:lstStyle/>
                    <a:p>
                      <a:r>
                        <a:rPr lang="tr-TR" dirty="0" smtClean="0"/>
                        <a:t>Toplam</a:t>
                      </a:r>
                      <a:endParaRPr lang="tr-TR" dirty="0"/>
                    </a:p>
                  </a:txBody>
                  <a:tcPr/>
                </a:tc>
                <a:tc>
                  <a:txBody>
                    <a:bodyPr/>
                    <a:lstStyle/>
                    <a:p>
                      <a:r>
                        <a:rPr lang="tr-TR" dirty="0" smtClean="0"/>
                        <a:t>194</a:t>
                      </a:r>
                      <a:endParaRPr lang="tr-TR" dirty="0"/>
                    </a:p>
                  </a:txBody>
                  <a:tcPr/>
                </a:tc>
                <a:extLst>
                  <a:ext uri="{0D108BD9-81ED-4DB2-BD59-A6C34878D82A}">
                    <a16:rowId xmlns:a16="http://schemas.microsoft.com/office/drawing/2014/main" val="4163298681"/>
                  </a:ext>
                </a:extLst>
              </a:tr>
            </a:tbl>
          </a:graphicData>
        </a:graphic>
      </p:graphicFrame>
      <p:sp>
        <p:nvSpPr>
          <p:cNvPr id="9" name="Metin kutusu 8"/>
          <p:cNvSpPr txBox="1"/>
          <p:nvPr/>
        </p:nvSpPr>
        <p:spPr>
          <a:xfrm>
            <a:off x="1617227" y="830425"/>
            <a:ext cx="9107173" cy="523220"/>
          </a:xfrm>
          <a:prstGeom prst="rect">
            <a:avLst/>
          </a:prstGeom>
          <a:noFill/>
        </p:spPr>
        <p:txBody>
          <a:bodyPr wrap="none" rtlCol="0">
            <a:spAutoFit/>
          </a:bodyPr>
          <a:lstStyle/>
          <a:p>
            <a:r>
              <a:rPr lang="tr-TR" sz="2800" b="1" dirty="0" smtClean="0"/>
              <a:t>2021 – 2022 EĞİTİM ÖĞRETİM YILI ÖĞRENCİ MEVCUDUMUZ</a:t>
            </a:r>
            <a:endParaRPr lang="tr-TR" sz="2800" b="1" dirty="0"/>
          </a:p>
        </p:txBody>
      </p:sp>
    </p:spTree>
    <p:extLst>
      <p:ext uri="{BB962C8B-B14F-4D97-AF65-F5344CB8AC3E}">
        <p14:creationId xmlns:p14="http://schemas.microsoft.com/office/powerpoint/2010/main" val="1454579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555039" y="391512"/>
            <a:ext cx="9049407" cy="646331"/>
          </a:xfrm>
          <a:prstGeom prst="rect">
            <a:avLst/>
          </a:prstGeom>
          <a:noFill/>
        </p:spPr>
        <p:txBody>
          <a:bodyPr wrap="square" rtlCol="0">
            <a:spAutoFit/>
          </a:bodyPr>
          <a:lstStyle/>
          <a:p>
            <a:pPr algn="ctr"/>
            <a:r>
              <a:rPr lang="tr-TR" b="1" dirty="0" smtClean="0"/>
              <a:t>KURUMUMUZDA GENEL YETENEK – RESİM ve MÜZİK EĞİTİMLERİMİZ VERİLMEKTEDİR</a:t>
            </a:r>
          </a:p>
          <a:p>
            <a:pPr algn="ctr"/>
            <a:r>
              <a:rPr lang="tr-TR" b="1" dirty="0" smtClean="0"/>
              <a:t>İLKOKUL – ORTAOKUL ve LİSE ÖĞRENCİLERİ SEVİYELERİNE GÖRE EĞİTİM ALMAKTADIRLAR.</a:t>
            </a:r>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r="15086"/>
          <a:stretch/>
        </p:blipFill>
        <p:spPr>
          <a:xfrm>
            <a:off x="2286000" y="1237082"/>
            <a:ext cx="6504920" cy="2757822"/>
          </a:xfrm>
          <a:prstGeom prst="rect">
            <a:avLst/>
          </a:prstGeom>
        </p:spPr>
      </p:pic>
      <p:pic>
        <p:nvPicPr>
          <p:cNvPr id="5" name="Resim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36028" y="3115035"/>
            <a:ext cx="3762704" cy="2822028"/>
          </a:xfrm>
          <a:prstGeom prst="rect">
            <a:avLst/>
          </a:prstGeom>
        </p:spPr>
      </p:pic>
      <p:pic>
        <p:nvPicPr>
          <p:cNvPr id="6" name="Resim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04193" y="3225254"/>
            <a:ext cx="3610647" cy="2601589"/>
          </a:xfrm>
          <a:prstGeom prst="rect">
            <a:avLst/>
          </a:prstGeom>
        </p:spPr>
      </p:pic>
      <p:sp>
        <p:nvSpPr>
          <p:cNvPr id="7" name="Dikdörtgen 6"/>
          <p:cNvSpPr/>
          <p:nvPr/>
        </p:nvSpPr>
        <p:spPr>
          <a:xfrm>
            <a:off x="1555039" y="6077664"/>
            <a:ext cx="8997347" cy="369332"/>
          </a:xfrm>
          <a:prstGeom prst="rect">
            <a:avLst/>
          </a:prstGeom>
        </p:spPr>
        <p:txBody>
          <a:bodyPr wrap="square">
            <a:spAutoFit/>
          </a:bodyPr>
          <a:lstStyle/>
          <a:p>
            <a:pPr algn="ctr"/>
            <a:r>
              <a:rPr lang="tr-TR" b="1" dirty="0" smtClean="0"/>
              <a:t>1 MÜDÜR, 1 YARDIMCISI, 6 KADROLU ÖĞRETMEN, 16 GÖREVLENDİRME, 194 ÖĞRENCİ</a:t>
            </a:r>
            <a:endParaRPr lang="tr-TR" b="1" dirty="0"/>
          </a:p>
        </p:txBody>
      </p:sp>
    </p:spTree>
    <p:extLst>
      <p:ext uri="{BB962C8B-B14F-4D97-AF65-F5344CB8AC3E}">
        <p14:creationId xmlns:p14="http://schemas.microsoft.com/office/powerpoint/2010/main" val="1941148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nvGraphicFramePr>
        <p:xfrm>
          <a:off x="2281380" y="1200726"/>
          <a:ext cx="7878620" cy="5029200"/>
        </p:xfrm>
        <a:graphic>
          <a:graphicData uri="http://schemas.openxmlformats.org/drawingml/2006/table">
            <a:tbl>
              <a:tblPr firstRow="1" bandRow="1">
                <a:tableStyleId>{5C22544A-7EE6-4342-B048-85BDC9FD1C3A}</a:tableStyleId>
              </a:tblPr>
              <a:tblGrid>
                <a:gridCol w="1575724">
                  <a:extLst>
                    <a:ext uri="{9D8B030D-6E8A-4147-A177-3AD203B41FA5}">
                      <a16:colId xmlns:a16="http://schemas.microsoft.com/office/drawing/2014/main" val="1331384485"/>
                    </a:ext>
                  </a:extLst>
                </a:gridCol>
                <a:gridCol w="1575724">
                  <a:extLst>
                    <a:ext uri="{9D8B030D-6E8A-4147-A177-3AD203B41FA5}">
                      <a16:colId xmlns:a16="http://schemas.microsoft.com/office/drawing/2014/main" val="285597460"/>
                    </a:ext>
                  </a:extLst>
                </a:gridCol>
                <a:gridCol w="1575724">
                  <a:extLst>
                    <a:ext uri="{9D8B030D-6E8A-4147-A177-3AD203B41FA5}">
                      <a16:colId xmlns:a16="http://schemas.microsoft.com/office/drawing/2014/main" val="4015554425"/>
                    </a:ext>
                  </a:extLst>
                </a:gridCol>
                <a:gridCol w="1575724">
                  <a:extLst>
                    <a:ext uri="{9D8B030D-6E8A-4147-A177-3AD203B41FA5}">
                      <a16:colId xmlns:a16="http://schemas.microsoft.com/office/drawing/2014/main" val="2954473304"/>
                    </a:ext>
                  </a:extLst>
                </a:gridCol>
                <a:gridCol w="1575724">
                  <a:extLst>
                    <a:ext uri="{9D8B030D-6E8A-4147-A177-3AD203B41FA5}">
                      <a16:colId xmlns:a16="http://schemas.microsoft.com/office/drawing/2014/main" val="25431034"/>
                    </a:ext>
                  </a:extLst>
                </a:gridCol>
              </a:tblGrid>
              <a:tr h="579587">
                <a:tc>
                  <a:txBody>
                    <a:bodyPr/>
                    <a:lstStyle/>
                    <a:p>
                      <a:r>
                        <a:rPr lang="tr-TR" dirty="0" smtClean="0"/>
                        <a:t>OKUL</a:t>
                      </a:r>
                      <a:r>
                        <a:rPr lang="tr-TR" baseline="0" dirty="0" smtClean="0"/>
                        <a:t> SEVİYELERİ</a:t>
                      </a:r>
                      <a:endParaRPr lang="tr-TR" dirty="0"/>
                    </a:p>
                  </a:txBody>
                  <a:tcPr/>
                </a:tc>
                <a:tc>
                  <a:txBody>
                    <a:bodyPr/>
                    <a:lstStyle/>
                    <a:p>
                      <a:r>
                        <a:rPr lang="tr-TR" dirty="0" smtClean="0"/>
                        <a:t>SINIFLAR</a:t>
                      </a:r>
                      <a:endParaRPr lang="tr-TR" dirty="0"/>
                    </a:p>
                  </a:txBody>
                  <a:tcPr/>
                </a:tc>
                <a:tc>
                  <a:txBody>
                    <a:bodyPr/>
                    <a:lstStyle/>
                    <a:p>
                      <a:r>
                        <a:rPr lang="tr-TR" dirty="0" smtClean="0"/>
                        <a:t>ERKEK</a:t>
                      </a:r>
                      <a:endParaRPr lang="tr-TR" dirty="0"/>
                    </a:p>
                  </a:txBody>
                  <a:tcPr/>
                </a:tc>
                <a:tc>
                  <a:txBody>
                    <a:bodyPr/>
                    <a:lstStyle/>
                    <a:p>
                      <a:r>
                        <a:rPr lang="tr-TR" dirty="0" smtClean="0"/>
                        <a:t>KIZ</a:t>
                      </a:r>
                      <a:endParaRPr lang="tr-TR" dirty="0"/>
                    </a:p>
                  </a:txBody>
                  <a:tcPr/>
                </a:tc>
                <a:tc>
                  <a:txBody>
                    <a:bodyPr/>
                    <a:lstStyle/>
                    <a:p>
                      <a:r>
                        <a:rPr lang="tr-TR" dirty="0" smtClean="0"/>
                        <a:t>TOPLAM</a:t>
                      </a:r>
                      <a:endParaRPr lang="tr-TR" dirty="0"/>
                    </a:p>
                  </a:txBody>
                  <a:tcPr/>
                </a:tc>
                <a:extLst>
                  <a:ext uri="{0D108BD9-81ED-4DB2-BD59-A6C34878D82A}">
                    <a16:rowId xmlns:a16="http://schemas.microsoft.com/office/drawing/2014/main" val="3092152497"/>
                  </a:ext>
                </a:extLst>
              </a:tr>
              <a:tr h="335793">
                <a:tc rowSpan="4">
                  <a:txBody>
                    <a:bodyPr/>
                    <a:lstStyle/>
                    <a:p>
                      <a:pPr algn="ctr"/>
                      <a:endParaRPr lang="tr-TR" dirty="0" smtClean="0"/>
                    </a:p>
                    <a:p>
                      <a:pPr algn="ctr"/>
                      <a:endParaRPr lang="tr-TR" dirty="0" smtClean="0"/>
                    </a:p>
                    <a:p>
                      <a:pPr algn="ctr"/>
                      <a:r>
                        <a:rPr lang="tr-TR" dirty="0" smtClean="0"/>
                        <a:t>İLKOKUL</a:t>
                      </a:r>
                      <a:endParaRPr lang="tr-TR" dirty="0"/>
                    </a:p>
                  </a:txBody>
                  <a:tcPr/>
                </a:tc>
                <a:tc>
                  <a:txBody>
                    <a:bodyPr/>
                    <a:lstStyle/>
                    <a:p>
                      <a:pPr algn="ctr"/>
                      <a:r>
                        <a:rPr lang="tr-TR" dirty="0" smtClean="0"/>
                        <a:t>1</a:t>
                      </a:r>
                      <a:endParaRPr lang="tr-TR" dirty="0"/>
                    </a:p>
                  </a:txBody>
                  <a:tcPr/>
                </a:tc>
                <a:tc>
                  <a:txBody>
                    <a:bodyPr/>
                    <a:lstStyle/>
                    <a:p>
                      <a:pPr algn="ctr"/>
                      <a:r>
                        <a:rPr lang="tr-TR" dirty="0" smtClean="0"/>
                        <a:t>0</a:t>
                      </a:r>
                      <a:endParaRPr lang="tr-TR" dirty="0"/>
                    </a:p>
                  </a:txBody>
                  <a:tcPr/>
                </a:tc>
                <a:tc>
                  <a:txBody>
                    <a:bodyPr/>
                    <a:lstStyle/>
                    <a:p>
                      <a:pPr algn="ctr"/>
                      <a:r>
                        <a:rPr lang="tr-TR" dirty="0" smtClean="0"/>
                        <a:t>0</a:t>
                      </a:r>
                      <a:endParaRPr lang="tr-TR" dirty="0"/>
                    </a:p>
                  </a:txBody>
                  <a:tcPr/>
                </a:tc>
                <a:tc>
                  <a:txBody>
                    <a:bodyPr/>
                    <a:lstStyle/>
                    <a:p>
                      <a:pPr algn="ctr"/>
                      <a:r>
                        <a:rPr lang="tr-TR" dirty="0" smtClean="0"/>
                        <a:t>0</a:t>
                      </a:r>
                      <a:endParaRPr lang="tr-TR" dirty="0"/>
                    </a:p>
                  </a:txBody>
                  <a:tcPr/>
                </a:tc>
                <a:extLst>
                  <a:ext uri="{0D108BD9-81ED-4DB2-BD59-A6C34878D82A}">
                    <a16:rowId xmlns:a16="http://schemas.microsoft.com/office/drawing/2014/main" val="3283121805"/>
                  </a:ext>
                </a:extLst>
              </a:tr>
              <a:tr h="335793">
                <a:tc vMerge="1">
                  <a:txBody>
                    <a:bodyPr/>
                    <a:lstStyle/>
                    <a:p>
                      <a:endParaRPr lang="tr-TR" dirty="0"/>
                    </a:p>
                  </a:txBody>
                  <a:tcPr/>
                </a:tc>
                <a:tc>
                  <a:txBody>
                    <a:bodyPr/>
                    <a:lstStyle/>
                    <a:p>
                      <a:pPr algn="ctr"/>
                      <a:r>
                        <a:rPr lang="tr-TR" dirty="0" smtClean="0"/>
                        <a:t>2</a:t>
                      </a:r>
                      <a:endParaRPr lang="tr-TR" dirty="0"/>
                    </a:p>
                  </a:txBody>
                  <a:tcPr/>
                </a:tc>
                <a:tc>
                  <a:txBody>
                    <a:bodyPr/>
                    <a:lstStyle/>
                    <a:p>
                      <a:pPr algn="ctr"/>
                      <a:r>
                        <a:rPr lang="tr-TR" dirty="0" smtClean="0"/>
                        <a:t>0</a:t>
                      </a:r>
                      <a:endParaRPr lang="tr-TR" dirty="0"/>
                    </a:p>
                  </a:txBody>
                  <a:tcPr/>
                </a:tc>
                <a:tc>
                  <a:txBody>
                    <a:bodyPr/>
                    <a:lstStyle/>
                    <a:p>
                      <a:pPr algn="ctr"/>
                      <a:r>
                        <a:rPr lang="tr-TR" dirty="0" smtClean="0"/>
                        <a:t>0</a:t>
                      </a:r>
                      <a:endParaRPr lang="tr-TR" dirty="0"/>
                    </a:p>
                  </a:txBody>
                  <a:tcPr/>
                </a:tc>
                <a:tc>
                  <a:txBody>
                    <a:bodyPr/>
                    <a:lstStyle/>
                    <a:p>
                      <a:pPr algn="ctr"/>
                      <a:r>
                        <a:rPr lang="tr-TR" dirty="0" smtClean="0"/>
                        <a:t>0</a:t>
                      </a:r>
                      <a:endParaRPr lang="tr-TR" dirty="0"/>
                    </a:p>
                  </a:txBody>
                  <a:tcPr/>
                </a:tc>
                <a:extLst>
                  <a:ext uri="{0D108BD9-81ED-4DB2-BD59-A6C34878D82A}">
                    <a16:rowId xmlns:a16="http://schemas.microsoft.com/office/drawing/2014/main" val="1190369123"/>
                  </a:ext>
                </a:extLst>
              </a:tr>
              <a:tr h="335793">
                <a:tc vMerge="1">
                  <a:txBody>
                    <a:bodyPr/>
                    <a:lstStyle/>
                    <a:p>
                      <a:endParaRPr lang="tr-TR" dirty="0"/>
                    </a:p>
                  </a:txBody>
                  <a:tcPr/>
                </a:tc>
                <a:tc>
                  <a:txBody>
                    <a:bodyPr/>
                    <a:lstStyle/>
                    <a:p>
                      <a:pPr algn="ctr"/>
                      <a:r>
                        <a:rPr lang="tr-TR" dirty="0" smtClean="0"/>
                        <a:t>3</a:t>
                      </a:r>
                      <a:endParaRPr lang="tr-TR" dirty="0"/>
                    </a:p>
                  </a:txBody>
                  <a:tcPr/>
                </a:tc>
                <a:tc>
                  <a:txBody>
                    <a:bodyPr/>
                    <a:lstStyle/>
                    <a:p>
                      <a:pPr algn="ctr"/>
                      <a:r>
                        <a:rPr lang="tr-TR" dirty="0" smtClean="0"/>
                        <a:t>4</a:t>
                      </a:r>
                      <a:endParaRPr lang="tr-TR" dirty="0"/>
                    </a:p>
                  </a:txBody>
                  <a:tcPr/>
                </a:tc>
                <a:tc>
                  <a:txBody>
                    <a:bodyPr/>
                    <a:lstStyle/>
                    <a:p>
                      <a:pPr algn="ctr"/>
                      <a:r>
                        <a:rPr lang="tr-TR" dirty="0" smtClean="0"/>
                        <a:t>8</a:t>
                      </a:r>
                      <a:endParaRPr lang="tr-TR" dirty="0"/>
                    </a:p>
                  </a:txBody>
                  <a:tcPr/>
                </a:tc>
                <a:tc>
                  <a:txBody>
                    <a:bodyPr/>
                    <a:lstStyle/>
                    <a:p>
                      <a:pPr algn="ctr"/>
                      <a:r>
                        <a:rPr lang="tr-TR" dirty="0" smtClean="0"/>
                        <a:t>12</a:t>
                      </a:r>
                      <a:endParaRPr lang="tr-TR" dirty="0"/>
                    </a:p>
                  </a:txBody>
                  <a:tcPr/>
                </a:tc>
                <a:extLst>
                  <a:ext uri="{0D108BD9-81ED-4DB2-BD59-A6C34878D82A}">
                    <a16:rowId xmlns:a16="http://schemas.microsoft.com/office/drawing/2014/main" val="895476349"/>
                  </a:ext>
                </a:extLst>
              </a:tr>
              <a:tr h="335793">
                <a:tc vMerge="1">
                  <a:txBody>
                    <a:bodyPr/>
                    <a:lstStyle/>
                    <a:p>
                      <a:endParaRPr lang="tr-TR" dirty="0"/>
                    </a:p>
                  </a:txBody>
                  <a:tcPr/>
                </a:tc>
                <a:tc>
                  <a:txBody>
                    <a:bodyPr/>
                    <a:lstStyle/>
                    <a:p>
                      <a:pPr algn="ctr"/>
                      <a:r>
                        <a:rPr lang="tr-TR" dirty="0" smtClean="0"/>
                        <a:t>4</a:t>
                      </a:r>
                      <a:endParaRPr lang="tr-TR" dirty="0"/>
                    </a:p>
                  </a:txBody>
                  <a:tcPr/>
                </a:tc>
                <a:tc>
                  <a:txBody>
                    <a:bodyPr/>
                    <a:lstStyle/>
                    <a:p>
                      <a:pPr algn="ctr"/>
                      <a:r>
                        <a:rPr lang="tr-TR" dirty="0" smtClean="0"/>
                        <a:t>10</a:t>
                      </a:r>
                      <a:endParaRPr lang="tr-TR" dirty="0"/>
                    </a:p>
                  </a:txBody>
                  <a:tcPr/>
                </a:tc>
                <a:tc>
                  <a:txBody>
                    <a:bodyPr/>
                    <a:lstStyle/>
                    <a:p>
                      <a:pPr algn="ctr"/>
                      <a:r>
                        <a:rPr lang="tr-TR" dirty="0" smtClean="0"/>
                        <a:t>13</a:t>
                      </a:r>
                      <a:endParaRPr lang="tr-TR" dirty="0"/>
                    </a:p>
                  </a:txBody>
                  <a:tcPr/>
                </a:tc>
                <a:tc>
                  <a:txBody>
                    <a:bodyPr/>
                    <a:lstStyle/>
                    <a:p>
                      <a:pPr algn="ctr"/>
                      <a:r>
                        <a:rPr lang="tr-TR" dirty="0" smtClean="0"/>
                        <a:t>23</a:t>
                      </a:r>
                      <a:endParaRPr lang="tr-TR" dirty="0"/>
                    </a:p>
                  </a:txBody>
                  <a:tcPr/>
                </a:tc>
                <a:extLst>
                  <a:ext uri="{0D108BD9-81ED-4DB2-BD59-A6C34878D82A}">
                    <a16:rowId xmlns:a16="http://schemas.microsoft.com/office/drawing/2014/main" val="3124922813"/>
                  </a:ext>
                </a:extLst>
              </a:tr>
              <a:tr h="335793">
                <a:tc rowSpan="4">
                  <a:txBody>
                    <a:bodyPr/>
                    <a:lstStyle/>
                    <a:p>
                      <a:pPr algn="ctr"/>
                      <a:endParaRPr lang="tr-TR" dirty="0" smtClean="0"/>
                    </a:p>
                    <a:p>
                      <a:pPr algn="ctr"/>
                      <a:endParaRPr lang="tr-TR" dirty="0" smtClean="0"/>
                    </a:p>
                    <a:p>
                      <a:pPr algn="ctr"/>
                      <a:r>
                        <a:rPr lang="tr-TR" dirty="0" smtClean="0"/>
                        <a:t>ORTAOKUL</a:t>
                      </a:r>
                      <a:endParaRPr lang="tr-TR" dirty="0"/>
                    </a:p>
                  </a:txBody>
                  <a:tcPr/>
                </a:tc>
                <a:tc>
                  <a:txBody>
                    <a:bodyPr/>
                    <a:lstStyle/>
                    <a:p>
                      <a:pPr algn="ctr"/>
                      <a:r>
                        <a:rPr lang="tr-TR" dirty="0" smtClean="0"/>
                        <a:t>5</a:t>
                      </a:r>
                      <a:endParaRPr lang="tr-TR" dirty="0"/>
                    </a:p>
                  </a:txBody>
                  <a:tcPr/>
                </a:tc>
                <a:tc>
                  <a:txBody>
                    <a:bodyPr/>
                    <a:lstStyle/>
                    <a:p>
                      <a:pPr algn="ctr"/>
                      <a:r>
                        <a:rPr lang="tr-TR" dirty="0" smtClean="0"/>
                        <a:t>21</a:t>
                      </a:r>
                      <a:endParaRPr lang="tr-TR" dirty="0"/>
                    </a:p>
                  </a:txBody>
                  <a:tcPr/>
                </a:tc>
                <a:tc>
                  <a:txBody>
                    <a:bodyPr/>
                    <a:lstStyle/>
                    <a:p>
                      <a:pPr algn="ctr"/>
                      <a:r>
                        <a:rPr lang="tr-TR" dirty="0" smtClean="0"/>
                        <a:t>33</a:t>
                      </a:r>
                      <a:endParaRPr lang="tr-TR" dirty="0"/>
                    </a:p>
                  </a:txBody>
                  <a:tcPr/>
                </a:tc>
                <a:tc>
                  <a:txBody>
                    <a:bodyPr/>
                    <a:lstStyle/>
                    <a:p>
                      <a:pPr algn="ctr"/>
                      <a:r>
                        <a:rPr lang="tr-TR" dirty="0" smtClean="0"/>
                        <a:t>54</a:t>
                      </a:r>
                      <a:endParaRPr lang="tr-TR" dirty="0"/>
                    </a:p>
                  </a:txBody>
                  <a:tcPr/>
                </a:tc>
                <a:extLst>
                  <a:ext uri="{0D108BD9-81ED-4DB2-BD59-A6C34878D82A}">
                    <a16:rowId xmlns:a16="http://schemas.microsoft.com/office/drawing/2014/main" val="3250715353"/>
                  </a:ext>
                </a:extLst>
              </a:tr>
              <a:tr h="335793">
                <a:tc vMerge="1">
                  <a:txBody>
                    <a:bodyPr/>
                    <a:lstStyle/>
                    <a:p>
                      <a:endParaRPr lang="tr-TR" dirty="0"/>
                    </a:p>
                  </a:txBody>
                  <a:tcPr/>
                </a:tc>
                <a:tc>
                  <a:txBody>
                    <a:bodyPr/>
                    <a:lstStyle/>
                    <a:p>
                      <a:pPr algn="ctr"/>
                      <a:r>
                        <a:rPr lang="tr-TR" dirty="0" smtClean="0"/>
                        <a:t>6</a:t>
                      </a:r>
                      <a:endParaRPr lang="tr-TR" dirty="0"/>
                    </a:p>
                  </a:txBody>
                  <a:tcPr/>
                </a:tc>
                <a:tc>
                  <a:txBody>
                    <a:bodyPr/>
                    <a:lstStyle/>
                    <a:p>
                      <a:pPr algn="ctr"/>
                      <a:r>
                        <a:rPr lang="tr-TR" dirty="0" smtClean="0"/>
                        <a:t>30</a:t>
                      </a:r>
                      <a:endParaRPr lang="tr-TR" dirty="0"/>
                    </a:p>
                  </a:txBody>
                  <a:tcPr/>
                </a:tc>
                <a:tc>
                  <a:txBody>
                    <a:bodyPr/>
                    <a:lstStyle/>
                    <a:p>
                      <a:pPr algn="ctr"/>
                      <a:r>
                        <a:rPr lang="tr-TR" dirty="0" smtClean="0"/>
                        <a:t>26</a:t>
                      </a:r>
                      <a:endParaRPr lang="tr-TR" dirty="0"/>
                    </a:p>
                  </a:txBody>
                  <a:tcPr/>
                </a:tc>
                <a:tc>
                  <a:txBody>
                    <a:bodyPr/>
                    <a:lstStyle/>
                    <a:p>
                      <a:pPr algn="ctr"/>
                      <a:r>
                        <a:rPr lang="tr-TR" dirty="0" smtClean="0"/>
                        <a:t>56</a:t>
                      </a:r>
                      <a:endParaRPr lang="tr-TR" dirty="0"/>
                    </a:p>
                  </a:txBody>
                  <a:tcPr/>
                </a:tc>
                <a:extLst>
                  <a:ext uri="{0D108BD9-81ED-4DB2-BD59-A6C34878D82A}">
                    <a16:rowId xmlns:a16="http://schemas.microsoft.com/office/drawing/2014/main" val="2066370476"/>
                  </a:ext>
                </a:extLst>
              </a:tr>
              <a:tr h="335793">
                <a:tc vMerge="1">
                  <a:txBody>
                    <a:bodyPr/>
                    <a:lstStyle/>
                    <a:p>
                      <a:endParaRPr lang="tr-TR" dirty="0"/>
                    </a:p>
                  </a:txBody>
                  <a:tcPr/>
                </a:tc>
                <a:tc>
                  <a:txBody>
                    <a:bodyPr/>
                    <a:lstStyle/>
                    <a:p>
                      <a:pPr algn="ctr"/>
                      <a:r>
                        <a:rPr lang="tr-TR" dirty="0" smtClean="0"/>
                        <a:t>7</a:t>
                      </a:r>
                      <a:endParaRPr lang="tr-TR" dirty="0"/>
                    </a:p>
                  </a:txBody>
                  <a:tcPr/>
                </a:tc>
                <a:tc>
                  <a:txBody>
                    <a:bodyPr/>
                    <a:lstStyle/>
                    <a:p>
                      <a:pPr algn="ctr"/>
                      <a:r>
                        <a:rPr lang="tr-TR" dirty="0" smtClean="0"/>
                        <a:t>8</a:t>
                      </a:r>
                      <a:endParaRPr lang="tr-TR" dirty="0"/>
                    </a:p>
                  </a:txBody>
                  <a:tcPr/>
                </a:tc>
                <a:tc>
                  <a:txBody>
                    <a:bodyPr/>
                    <a:lstStyle/>
                    <a:p>
                      <a:pPr algn="ctr"/>
                      <a:r>
                        <a:rPr lang="tr-TR" dirty="0" smtClean="0"/>
                        <a:t>10</a:t>
                      </a:r>
                      <a:endParaRPr lang="tr-TR" dirty="0"/>
                    </a:p>
                  </a:txBody>
                  <a:tcPr/>
                </a:tc>
                <a:tc>
                  <a:txBody>
                    <a:bodyPr/>
                    <a:lstStyle/>
                    <a:p>
                      <a:pPr algn="ctr"/>
                      <a:r>
                        <a:rPr lang="tr-TR" dirty="0" smtClean="0"/>
                        <a:t>18</a:t>
                      </a:r>
                      <a:endParaRPr lang="tr-TR" dirty="0"/>
                    </a:p>
                  </a:txBody>
                  <a:tcPr/>
                </a:tc>
                <a:extLst>
                  <a:ext uri="{0D108BD9-81ED-4DB2-BD59-A6C34878D82A}">
                    <a16:rowId xmlns:a16="http://schemas.microsoft.com/office/drawing/2014/main" val="2012985616"/>
                  </a:ext>
                </a:extLst>
              </a:tr>
              <a:tr h="335793">
                <a:tc vMerge="1">
                  <a:txBody>
                    <a:bodyPr/>
                    <a:lstStyle/>
                    <a:p>
                      <a:endParaRPr lang="tr-TR" dirty="0"/>
                    </a:p>
                  </a:txBody>
                  <a:tcPr/>
                </a:tc>
                <a:tc>
                  <a:txBody>
                    <a:bodyPr/>
                    <a:lstStyle/>
                    <a:p>
                      <a:pPr algn="ctr"/>
                      <a:r>
                        <a:rPr lang="tr-TR" dirty="0" smtClean="0"/>
                        <a:t>8</a:t>
                      </a:r>
                      <a:endParaRPr lang="tr-TR" dirty="0"/>
                    </a:p>
                  </a:txBody>
                  <a:tcPr/>
                </a:tc>
                <a:tc>
                  <a:txBody>
                    <a:bodyPr/>
                    <a:lstStyle/>
                    <a:p>
                      <a:pPr algn="ctr"/>
                      <a:r>
                        <a:rPr lang="tr-TR" dirty="0" smtClean="0"/>
                        <a:t>4</a:t>
                      </a:r>
                      <a:endParaRPr lang="tr-TR" dirty="0"/>
                    </a:p>
                  </a:txBody>
                  <a:tcPr/>
                </a:tc>
                <a:tc>
                  <a:txBody>
                    <a:bodyPr/>
                    <a:lstStyle/>
                    <a:p>
                      <a:pPr algn="ctr"/>
                      <a:r>
                        <a:rPr lang="tr-TR" dirty="0" smtClean="0"/>
                        <a:t>6</a:t>
                      </a:r>
                      <a:endParaRPr lang="tr-TR" dirty="0"/>
                    </a:p>
                  </a:txBody>
                  <a:tcPr/>
                </a:tc>
                <a:tc>
                  <a:txBody>
                    <a:bodyPr/>
                    <a:lstStyle/>
                    <a:p>
                      <a:pPr algn="ctr"/>
                      <a:r>
                        <a:rPr lang="tr-TR" dirty="0" smtClean="0"/>
                        <a:t>10</a:t>
                      </a:r>
                      <a:endParaRPr lang="tr-TR" dirty="0"/>
                    </a:p>
                  </a:txBody>
                  <a:tcPr/>
                </a:tc>
                <a:extLst>
                  <a:ext uri="{0D108BD9-81ED-4DB2-BD59-A6C34878D82A}">
                    <a16:rowId xmlns:a16="http://schemas.microsoft.com/office/drawing/2014/main" val="3831200010"/>
                  </a:ext>
                </a:extLst>
              </a:tr>
              <a:tr h="335793">
                <a:tc rowSpan="4">
                  <a:txBody>
                    <a:bodyPr/>
                    <a:lstStyle/>
                    <a:p>
                      <a:pPr algn="ctr"/>
                      <a:endParaRPr lang="tr-TR" dirty="0" smtClean="0"/>
                    </a:p>
                    <a:p>
                      <a:pPr algn="ctr"/>
                      <a:endParaRPr lang="tr-TR" dirty="0" smtClean="0"/>
                    </a:p>
                    <a:p>
                      <a:pPr algn="ctr"/>
                      <a:r>
                        <a:rPr lang="tr-TR" dirty="0" smtClean="0"/>
                        <a:t>LİSE</a:t>
                      </a:r>
                      <a:endParaRPr lang="tr-TR" dirty="0"/>
                    </a:p>
                  </a:txBody>
                  <a:tcPr/>
                </a:tc>
                <a:tc>
                  <a:txBody>
                    <a:bodyPr/>
                    <a:lstStyle/>
                    <a:p>
                      <a:pPr algn="ctr"/>
                      <a:r>
                        <a:rPr lang="tr-TR" dirty="0" smtClean="0"/>
                        <a:t>9</a:t>
                      </a:r>
                      <a:endParaRPr lang="tr-TR" dirty="0"/>
                    </a:p>
                  </a:txBody>
                  <a:tcPr/>
                </a:tc>
                <a:tc>
                  <a:txBody>
                    <a:bodyPr/>
                    <a:lstStyle/>
                    <a:p>
                      <a:pPr algn="ctr"/>
                      <a:r>
                        <a:rPr lang="tr-TR" dirty="0" smtClean="0"/>
                        <a:t>4</a:t>
                      </a:r>
                      <a:endParaRPr lang="tr-TR" dirty="0"/>
                    </a:p>
                  </a:txBody>
                  <a:tcPr/>
                </a:tc>
                <a:tc>
                  <a:txBody>
                    <a:bodyPr/>
                    <a:lstStyle/>
                    <a:p>
                      <a:pPr algn="ctr"/>
                      <a:r>
                        <a:rPr lang="tr-TR" dirty="0" smtClean="0"/>
                        <a:t>4</a:t>
                      </a:r>
                      <a:endParaRPr lang="tr-TR" dirty="0"/>
                    </a:p>
                  </a:txBody>
                  <a:tcPr/>
                </a:tc>
                <a:tc>
                  <a:txBody>
                    <a:bodyPr/>
                    <a:lstStyle/>
                    <a:p>
                      <a:pPr algn="ctr"/>
                      <a:r>
                        <a:rPr lang="tr-TR" dirty="0" smtClean="0"/>
                        <a:t>8</a:t>
                      </a:r>
                      <a:endParaRPr lang="tr-TR" dirty="0"/>
                    </a:p>
                  </a:txBody>
                  <a:tcPr/>
                </a:tc>
                <a:extLst>
                  <a:ext uri="{0D108BD9-81ED-4DB2-BD59-A6C34878D82A}">
                    <a16:rowId xmlns:a16="http://schemas.microsoft.com/office/drawing/2014/main" val="308539957"/>
                  </a:ext>
                </a:extLst>
              </a:tr>
              <a:tr h="335793">
                <a:tc vMerge="1">
                  <a:txBody>
                    <a:bodyPr/>
                    <a:lstStyle/>
                    <a:p>
                      <a:endParaRPr lang="tr-TR" dirty="0"/>
                    </a:p>
                  </a:txBody>
                  <a:tcPr/>
                </a:tc>
                <a:tc>
                  <a:txBody>
                    <a:bodyPr/>
                    <a:lstStyle/>
                    <a:p>
                      <a:pPr algn="ctr"/>
                      <a:r>
                        <a:rPr lang="tr-TR" dirty="0" smtClean="0"/>
                        <a:t>10</a:t>
                      </a:r>
                      <a:endParaRPr lang="tr-TR" dirty="0"/>
                    </a:p>
                  </a:txBody>
                  <a:tcPr/>
                </a:tc>
                <a:tc>
                  <a:txBody>
                    <a:bodyPr/>
                    <a:lstStyle/>
                    <a:p>
                      <a:pPr algn="ctr"/>
                      <a:r>
                        <a:rPr lang="tr-TR" dirty="0" smtClean="0"/>
                        <a:t>0</a:t>
                      </a:r>
                      <a:endParaRPr lang="tr-TR" dirty="0"/>
                    </a:p>
                  </a:txBody>
                  <a:tcPr/>
                </a:tc>
                <a:tc>
                  <a:txBody>
                    <a:bodyPr/>
                    <a:lstStyle/>
                    <a:p>
                      <a:pPr algn="ctr"/>
                      <a:r>
                        <a:rPr lang="tr-TR" dirty="0" smtClean="0"/>
                        <a:t>4</a:t>
                      </a:r>
                      <a:endParaRPr lang="tr-TR" dirty="0"/>
                    </a:p>
                  </a:txBody>
                  <a:tcPr/>
                </a:tc>
                <a:tc>
                  <a:txBody>
                    <a:bodyPr/>
                    <a:lstStyle/>
                    <a:p>
                      <a:pPr algn="ctr"/>
                      <a:r>
                        <a:rPr lang="tr-TR" dirty="0" smtClean="0"/>
                        <a:t>4</a:t>
                      </a:r>
                      <a:endParaRPr lang="tr-TR" dirty="0"/>
                    </a:p>
                  </a:txBody>
                  <a:tcPr/>
                </a:tc>
                <a:extLst>
                  <a:ext uri="{0D108BD9-81ED-4DB2-BD59-A6C34878D82A}">
                    <a16:rowId xmlns:a16="http://schemas.microsoft.com/office/drawing/2014/main" val="2191632036"/>
                  </a:ext>
                </a:extLst>
              </a:tr>
              <a:tr h="335793">
                <a:tc vMerge="1">
                  <a:txBody>
                    <a:bodyPr/>
                    <a:lstStyle/>
                    <a:p>
                      <a:endParaRPr lang="tr-TR" dirty="0"/>
                    </a:p>
                  </a:txBody>
                  <a:tcPr/>
                </a:tc>
                <a:tc>
                  <a:txBody>
                    <a:bodyPr/>
                    <a:lstStyle/>
                    <a:p>
                      <a:pPr algn="ctr"/>
                      <a:r>
                        <a:rPr lang="tr-TR" dirty="0" smtClean="0"/>
                        <a:t>11</a:t>
                      </a:r>
                      <a:endParaRPr lang="tr-TR" dirty="0"/>
                    </a:p>
                  </a:txBody>
                  <a:tcPr/>
                </a:tc>
                <a:tc>
                  <a:txBody>
                    <a:bodyPr/>
                    <a:lstStyle/>
                    <a:p>
                      <a:pPr algn="ctr"/>
                      <a:r>
                        <a:rPr lang="tr-TR" dirty="0" smtClean="0"/>
                        <a:t>0</a:t>
                      </a:r>
                      <a:endParaRPr lang="tr-TR" dirty="0"/>
                    </a:p>
                  </a:txBody>
                  <a:tcPr/>
                </a:tc>
                <a:tc>
                  <a:txBody>
                    <a:bodyPr/>
                    <a:lstStyle/>
                    <a:p>
                      <a:pPr algn="ctr"/>
                      <a:r>
                        <a:rPr lang="tr-TR" dirty="0" smtClean="0"/>
                        <a:t>1</a:t>
                      </a:r>
                      <a:endParaRPr lang="tr-TR" dirty="0"/>
                    </a:p>
                  </a:txBody>
                  <a:tcPr/>
                </a:tc>
                <a:tc>
                  <a:txBody>
                    <a:bodyPr/>
                    <a:lstStyle/>
                    <a:p>
                      <a:pPr algn="ctr"/>
                      <a:r>
                        <a:rPr lang="tr-TR" dirty="0" smtClean="0"/>
                        <a:t>1</a:t>
                      </a:r>
                      <a:endParaRPr lang="tr-TR" dirty="0"/>
                    </a:p>
                  </a:txBody>
                  <a:tcPr/>
                </a:tc>
                <a:extLst>
                  <a:ext uri="{0D108BD9-81ED-4DB2-BD59-A6C34878D82A}">
                    <a16:rowId xmlns:a16="http://schemas.microsoft.com/office/drawing/2014/main" val="3857421397"/>
                  </a:ext>
                </a:extLst>
              </a:tr>
              <a:tr h="335793">
                <a:tc vMerge="1">
                  <a:txBody>
                    <a:bodyPr/>
                    <a:lstStyle/>
                    <a:p>
                      <a:endParaRPr lang="tr-TR" dirty="0"/>
                    </a:p>
                  </a:txBody>
                  <a:tcPr/>
                </a:tc>
                <a:tc>
                  <a:txBody>
                    <a:bodyPr/>
                    <a:lstStyle/>
                    <a:p>
                      <a:pPr algn="ctr"/>
                      <a:r>
                        <a:rPr lang="tr-TR" dirty="0" smtClean="0"/>
                        <a:t>12</a:t>
                      </a:r>
                      <a:endParaRPr lang="tr-TR" dirty="0"/>
                    </a:p>
                  </a:txBody>
                  <a:tcPr/>
                </a:tc>
                <a:tc>
                  <a:txBody>
                    <a:bodyPr/>
                    <a:lstStyle/>
                    <a:p>
                      <a:pPr algn="ctr"/>
                      <a:r>
                        <a:rPr lang="tr-TR" dirty="0" smtClean="0"/>
                        <a:t>4</a:t>
                      </a:r>
                      <a:endParaRPr lang="tr-TR" dirty="0"/>
                    </a:p>
                  </a:txBody>
                  <a:tcPr/>
                </a:tc>
                <a:tc>
                  <a:txBody>
                    <a:bodyPr/>
                    <a:lstStyle/>
                    <a:p>
                      <a:pPr algn="ctr"/>
                      <a:r>
                        <a:rPr lang="tr-TR" dirty="0" smtClean="0"/>
                        <a:t>4</a:t>
                      </a:r>
                      <a:endParaRPr lang="tr-TR" dirty="0"/>
                    </a:p>
                  </a:txBody>
                  <a:tcPr/>
                </a:tc>
                <a:tc>
                  <a:txBody>
                    <a:bodyPr/>
                    <a:lstStyle/>
                    <a:p>
                      <a:pPr algn="ctr"/>
                      <a:r>
                        <a:rPr lang="tr-TR" dirty="0" smtClean="0"/>
                        <a:t>8</a:t>
                      </a:r>
                      <a:endParaRPr lang="tr-TR" dirty="0"/>
                    </a:p>
                  </a:txBody>
                  <a:tcPr/>
                </a:tc>
                <a:extLst>
                  <a:ext uri="{0D108BD9-81ED-4DB2-BD59-A6C34878D82A}">
                    <a16:rowId xmlns:a16="http://schemas.microsoft.com/office/drawing/2014/main" val="1443367947"/>
                  </a:ext>
                </a:extLst>
              </a:tr>
            </a:tbl>
          </a:graphicData>
        </a:graphic>
      </p:graphicFrame>
      <p:sp>
        <p:nvSpPr>
          <p:cNvPr id="3" name="Metin kutusu 2"/>
          <p:cNvSpPr txBox="1"/>
          <p:nvPr/>
        </p:nvSpPr>
        <p:spPr>
          <a:xfrm>
            <a:off x="2488707" y="471054"/>
            <a:ext cx="7463966" cy="523220"/>
          </a:xfrm>
          <a:prstGeom prst="rect">
            <a:avLst/>
          </a:prstGeom>
          <a:noFill/>
        </p:spPr>
        <p:txBody>
          <a:bodyPr wrap="none" rtlCol="0">
            <a:spAutoFit/>
          </a:bodyPr>
          <a:lstStyle/>
          <a:p>
            <a:r>
              <a:rPr lang="tr-TR" sz="2800" b="1" dirty="0" smtClean="0"/>
              <a:t>ÖĞRENCİLERİN SINIF SEVİLERİNE GÖRE DAĞILIMI</a:t>
            </a:r>
            <a:endParaRPr lang="tr-TR" sz="2800" b="1" dirty="0"/>
          </a:p>
        </p:txBody>
      </p:sp>
    </p:spTree>
    <p:extLst>
      <p:ext uri="{BB962C8B-B14F-4D97-AF65-F5344CB8AC3E}">
        <p14:creationId xmlns:p14="http://schemas.microsoft.com/office/powerpoint/2010/main" val="932515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nvGraphicFramePr>
        <p:xfrm>
          <a:off x="2281380" y="1200726"/>
          <a:ext cx="7878620" cy="5029200"/>
        </p:xfrm>
        <a:graphic>
          <a:graphicData uri="http://schemas.openxmlformats.org/drawingml/2006/table">
            <a:tbl>
              <a:tblPr firstRow="1" bandRow="1">
                <a:tableStyleId>{5C22544A-7EE6-4342-B048-85BDC9FD1C3A}</a:tableStyleId>
              </a:tblPr>
              <a:tblGrid>
                <a:gridCol w="1575724">
                  <a:extLst>
                    <a:ext uri="{9D8B030D-6E8A-4147-A177-3AD203B41FA5}">
                      <a16:colId xmlns:a16="http://schemas.microsoft.com/office/drawing/2014/main" val="1331384485"/>
                    </a:ext>
                  </a:extLst>
                </a:gridCol>
                <a:gridCol w="1575724">
                  <a:extLst>
                    <a:ext uri="{9D8B030D-6E8A-4147-A177-3AD203B41FA5}">
                      <a16:colId xmlns:a16="http://schemas.microsoft.com/office/drawing/2014/main" val="285597460"/>
                    </a:ext>
                  </a:extLst>
                </a:gridCol>
                <a:gridCol w="1575724">
                  <a:extLst>
                    <a:ext uri="{9D8B030D-6E8A-4147-A177-3AD203B41FA5}">
                      <a16:colId xmlns:a16="http://schemas.microsoft.com/office/drawing/2014/main" val="4015554425"/>
                    </a:ext>
                  </a:extLst>
                </a:gridCol>
                <a:gridCol w="1575724">
                  <a:extLst>
                    <a:ext uri="{9D8B030D-6E8A-4147-A177-3AD203B41FA5}">
                      <a16:colId xmlns:a16="http://schemas.microsoft.com/office/drawing/2014/main" val="2954473304"/>
                    </a:ext>
                  </a:extLst>
                </a:gridCol>
                <a:gridCol w="1575724">
                  <a:extLst>
                    <a:ext uri="{9D8B030D-6E8A-4147-A177-3AD203B41FA5}">
                      <a16:colId xmlns:a16="http://schemas.microsoft.com/office/drawing/2014/main" val="25431034"/>
                    </a:ext>
                  </a:extLst>
                </a:gridCol>
              </a:tblGrid>
              <a:tr h="579587">
                <a:tc>
                  <a:txBody>
                    <a:bodyPr/>
                    <a:lstStyle/>
                    <a:p>
                      <a:r>
                        <a:rPr lang="tr-TR" dirty="0" smtClean="0"/>
                        <a:t>OKUL</a:t>
                      </a:r>
                      <a:r>
                        <a:rPr lang="tr-TR" baseline="0" dirty="0" smtClean="0"/>
                        <a:t> SEVİYELERİ</a:t>
                      </a:r>
                      <a:endParaRPr lang="tr-TR" dirty="0"/>
                    </a:p>
                  </a:txBody>
                  <a:tcPr/>
                </a:tc>
                <a:tc>
                  <a:txBody>
                    <a:bodyPr/>
                    <a:lstStyle/>
                    <a:p>
                      <a:r>
                        <a:rPr lang="tr-TR" dirty="0" smtClean="0"/>
                        <a:t>SINIFLAR</a:t>
                      </a:r>
                      <a:endParaRPr lang="tr-TR" dirty="0"/>
                    </a:p>
                  </a:txBody>
                  <a:tcPr/>
                </a:tc>
                <a:tc>
                  <a:txBody>
                    <a:bodyPr/>
                    <a:lstStyle/>
                    <a:p>
                      <a:r>
                        <a:rPr lang="tr-TR" dirty="0" smtClean="0"/>
                        <a:t>ERKEK</a:t>
                      </a:r>
                      <a:endParaRPr lang="tr-TR" dirty="0"/>
                    </a:p>
                  </a:txBody>
                  <a:tcPr/>
                </a:tc>
                <a:tc>
                  <a:txBody>
                    <a:bodyPr/>
                    <a:lstStyle/>
                    <a:p>
                      <a:r>
                        <a:rPr lang="tr-TR" dirty="0" smtClean="0"/>
                        <a:t>KIZ</a:t>
                      </a:r>
                      <a:endParaRPr lang="tr-TR" dirty="0"/>
                    </a:p>
                  </a:txBody>
                  <a:tcPr/>
                </a:tc>
                <a:tc>
                  <a:txBody>
                    <a:bodyPr/>
                    <a:lstStyle/>
                    <a:p>
                      <a:r>
                        <a:rPr lang="tr-TR" dirty="0" smtClean="0"/>
                        <a:t>TOPLAM</a:t>
                      </a:r>
                      <a:endParaRPr lang="tr-TR" dirty="0"/>
                    </a:p>
                  </a:txBody>
                  <a:tcPr/>
                </a:tc>
                <a:extLst>
                  <a:ext uri="{0D108BD9-81ED-4DB2-BD59-A6C34878D82A}">
                    <a16:rowId xmlns:a16="http://schemas.microsoft.com/office/drawing/2014/main" val="3092152497"/>
                  </a:ext>
                </a:extLst>
              </a:tr>
              <a:tr h="335793">
                <a:tc rowSpan="4">
                  <a:txBody>
                    <a:bodyPr/>
                    <a:lstStyle/>
                    <a:p>
                      <a:pPr algn="ctr"/>
                      <a:endParaRPr lang="tr-TR" dirty="0" smtClean="0"/>
                    </a:p>
                    <a:p>
                      <a:pPr algn="ctr"/>
                      <a:endParaRPr lang="tr-TR" dirty="0" smtClean="0"/>
                    </a:p>
                    <a:p>
                      <a:pPr algn="ctr"/>
                      <a:r>
                        <a:rPr lang="tr-TR" dirty="0" smtClean="0"/>
                        <a:t>İLKOKUL</a:t>
                      </a:r>
                      <a:endParaRPr lang="tr-TR" dirty="0"/>
                    </a:p>
                  </a:txBody>
                  <a:tcPr/>
                </a:tc>
                <a:tc>
                  <a:txBody>
                    <a:bodyPr/>
                    <a:lstStyle/>
                    <a:p>
                      <a:pPr algn="ctr"/>
                      <a:r>
                        <a:rPr lang="tr-TR" dirty="0" smtClean="0"/>
                        <a:t>1</a:t>
                      </a:r>
                      <a:endParaRPr lang="tr-TR" dirty="0"/>
                    </a:p>
                  </a:txBody>
                  <a:tcPr/>
                </a:tc>
                <a:tc>
                  <a:txBody>
                    <a:bodyPr/>
                    <a:lstStyle/>
                    <a:p>
                      <a:pPr algn="ctr"/>
                      <a:r>
                        <a:rPr lang="tr-TR" dirty="0" smtClean="0"/>
                        <a:t>0</a:t>
                      </a:r>
                      <a:endParaRPr lang="tr-TR" dirty="0"/>
                    </a:p>
                  </a:txBody>
                  <a:tcPr/>
                </a:tc>
                <a:tc>
                  <a:txBody>
                    <a:bodyPr/>
                    <a:lstStyle/>
                    <a:p>
                      <a:pPr algn="ctr"/>
                      <a:r>
                        <a:rPr lang="tr-TR" dirty="0" smtClean="0"/>
                        <a:t>0</a:t>
                      </a:r>
                      <a:endParaRPr lang="tr-TR" dirty="0"/>
                    </a:p>
                  </a:txBody>
                  <a:tcPr/>
                </a:tc>
                <a:tc rowSpan="4">
                  <a:txBody>
                    <a:bodyPr/>
                    <a:lstStyle/>
                    <a:p>
                      <a:pPr algn="ctr"/>
                      <a:endParaRPr lang="tr-TR" dirty="0" smtClean="0"/>
                    </a:p>
                    <a:p>
                      <a:pPr algn="ctr"/>
                      <a:endParaRPr lang="tr-TR" dirty="0" smtClean="0"/>
                    </a:p>
                    <a:p>
                      <a:pPr algn="ctr"/>
                      <a:r>
                        <a:rPr lang="tr-TR" dirty="0" smtClean="0"/>
                        <a:t>35</a:t>
                      </a:r>
                      <a:endParaRPr lang="tr-TR" dirty="0"/>
                    </a:p>
                  </a:txBody>
                  <a:tcPr/>
                </a:tc>
                <a:extLst>
                  <a:ext uri="{0D108BD9-81ED-4DB2-BD59-A6C34878D82A}">
                    <a16:rowId xmlns:a16="http://schemas.microsoft.com/office/drawing/2014/main" val="3283121805"/>
                  </a:ext>
                </a:extLst>
              </a:tr>
              <a:tr h="335793">
                <a:tc vMerge="1">
                  <a:txBody>
                    <a:bodyPr/>
                    <a:lstStyle/>
                    <a:p>
                      <a:endParaRPr lang="tr-TR" dirty="0"/>
                    </a:p>
                  </a:txBody>
                  <a:tcPr/>
                </a:tc>
                <a:tc>
                  <a:txBody>
                    <a:bodyPr/>
                    <a:lstStyle/>
                    <a:p>
                      <a:pPr algn="ctr"/>
                      <a:r>
                        <a:rPr lang="tr-TR" dirty="0" smtClean="0"/>
                        <a:t>2</a:t>
                      </a:r>
                      <a:endParaRPr lang="tr-TR" dirty="0"/>
                    </a:p>
                  </a:txBody>
                  <a:tcPr/>
                </a:tc>
                <a:tc>
                  <a:txBody>
                    <a:bodyPr/>
                    <a:lstStyle/>
                    <a:p>
                      <a:pPr algn="ctr"/>
                      <a:r>
                        <a:rPr lang="tr-TR" dirty="0" smtClean="0"/>
                        <a:t>0</a:t>
                      </a:r>
                      <a:endParaRPr lang="tr-TR" dirty="0"/>
                    </a:p>
                  </a:txBody>
                  <a:tcPr/>
                </a:tc>
                <a:tc>
                  <a:txBody>
                    <a:bodyPr/>
                    <a:lstStyle/>
                    <a:p>
                      <a:pPr algn="ctr"/>
                      <a:r>
                        <a:rPr lang="tr-TR" dirty="0" smtClean="0"/>
                        <a:t>0</a:t>
                      </a:r>
                      <a:endParaRPr lang="tr-TR" dirty="0"/>
                    </a:p>
                  </a:txBody>
                  <a:tcPr/>
                </a:tc>
                <a:tc vMerge="1">
                  <a:txBody>
                    <a:bodyPr/>
                    <a:lstStyle/>
                    <a:p>
                      <a:pPr algn="ctr"/>
                      <a:endParaRPr lang="tr-TR" dirty="0"/>
                    </a:p>
                  </a:txBody>
                  <a:tcPr/>
                </a:tc>
                <a:extLst>
                  <a:ext uri="{0D108BD9-81ED-4DB2-BD59-A6C34878D82A}">
                    <a16:rowId xmlns:a16="http://schemas.microsoft.com/office/drawing/2014/main" val="1190369123"/>
                  </a:ext>
                </a:extLst>
              </a:tr>
              <a:tr h="335793">
                <a:tc vMerge="1">
                  <a:txBody>
                    <a:bodyPr/>
                    <a:lstStyle/>
                    <a:p>
                      <a:endParaRPr lang="tr-TR" dirty="0"/>
                    </a:p>
                  </a:txBody>
                  <a:tcPr/>
                </a:tc>
                <a:tc>
                  <a:txBody>
                    <a:bodyPr/>
                    <a:lstStyle/>
                    <a:p>
                      <a:pPr algn="ctr"/>
                      <a:r>
                        <a:rPr lang="tr-TR" dirty="0" smtClean="0"/>
                        <a:t>3</a:t>
                      </a:r>
                      <a:endParaRPr lang="tr-TR" dirty="0"/>
                    </a:p>
                  </a:txBody>
                  <a:tcPr/>
                </a:tc>
                <a:tc>
                  <a:txBody>
                    <a:bodyPr/>
                    <a:lstStyle/>
                    <a:p>
                      <a:pPr algn="ctr"/>
                      <a:r>
                        <a:rPr lang="tr-TR" dirty="0" smtClean="0"/>
                        <a:t>4</a:t>
                      </a:r>
                      <a:endParaRPr lang="tr-TR" dirty="0"/>
                    </a:p>
                  </a:txBody>
                  <a:tcPr/>
                </a:tc>
                <a:tc>
                  <a:txBody>
                    <a:bodyPr/>
                    <a:lstStyle/>
                    <a:p>
                      <a:pPr algn="ctr"/>
                      <a:r>
                        <a:rPr lang="tr-TR" dirty="0" smtClean="0"/>
                        <a:t>8</a:t>
                      </a:r>
                      <a:endParaRPr lang="tr-TR" dirty="0"/>
                    </a:p>
                  </a:txBody>
                  <a:tcPr/>
                </a:tc>
                <a:tc vMerge="1">
                  <a:txBody>
                    <a:bodyPr/>
                    <a:lstStyle/>
                    <a:p>
                      <a:pPr algn="ctr"/>
                      <a:endParaRPr lang="tr-TR" dirty="0"/>
                    </a:p>
                  </a:txBody>
                  <a:tcPr/>
                </a:tc>
                <a:extLst>
                  <a:ext uri="{0D108BD9-81ED-4DB2-BD59-A6C34878D82A}">
                    <a16:rowId xmlns:a16="http://schemas.microsoft.com/office/drawing/2014/main" val="895476349"/>
                  </a:ext>
                </a:extLst>
              </a:tr>
              <a:tr h="335793">
                <a:tc vMerge="1">
                  <a:txBody>
                    <a:bodyPr/>
                    <a:lstStyle/>
                    <a:p>
                      <a:endParaRPr lang="tr-TR" dirty="0"/>
                    </a:p>
                  </a:txBody>
                  <a:tcPr/>
                </a:tc>
                <a:tc>
                  <a:txBody>
                    <a:bodyPr/>
                    <a:lstStyle/>
                    <a:p>
                      <a:pPr algn="ctr"/>
                      <a:r>
                        <a:rPr lang="tr-TR" dirty="0" smtClean="0"/>
                        <a:t>4</a:t>
                      </a:r>
                      <a:endParaRPr lang="tr-TR" dirty="0"/>
                    </a:p>
                  </a:txBody>
                  <a:tcPr/>
                </a:tc>
                <a:tc>
                  <a:txBody>
                    <a:bodyPr/>
                    <a:lstStyle/>
                    <a:p>
                      <a:pPr algn="ctr"/>
                      <a:r>
                        <a:rPr lang="tr-TR" dirty="0" smtClean="0"/>
                        <a:t>10</a:t>
                      </a:r>
                      <a:endParaRPr lang="tr-TR" dirty="0"/>
                    </a:p>
                  </a:txBody>
                  <a:tcPr/>
                </a:tc>
                <a:tc>
                  <a:txBody>
                    <a:bodyPr/>
                    <a:lstStyle/>
                    <a:p>
                      <a:pPr algn="ctr"/>
                      <a:r>
                        <a:rPr lang="tr-TR" dirty="0" smtClean="0"/>
                        <a:t>13</a:t>
                      </a:r>
                      <a:endParaRPr lang="tr-TR" dirty="0"/>
                    </a:p>
                  </a:txBody>
                  <a:tcPr/>
                </a:tc>
                <a:tc vMerge="1">
                  <a:txBody>
                    <a:bodyPr/>
                    <a:lstStyle/>
                    <a:p>
                      <a:pPr algn="ctr"/>
                      <a:endParaRPr lang="tr-TR" dirty="0"/>
                    </a:p>
                  </a:txBody>
                  <a:tcPr/>
                </a:tc>
                <a:extLst>
                  <a:ext uri="{0D108BD9-81ED-4DB2-BD59-A6C34878D82A}">
                    <a16:rowId xmlns:a16="http://schemas.microsoft.com/office/drawing/2014/main" val="3124922813"/>
                  </a:ext>
                </a:extLst>
              </a:tr>
              <a:tr h="335793">
                <a:tc rowSpan="4">
                  <a:txBody>
                    <a:bodyPr/>
                    <a:lstStyle/>
                    <a:p>
                      <a:pPr algn="ctr"/>
                      <a:endParaRPr lang="tr-TR" dirty="0" smtClean="0"/>
                    </a:p>
                    <a:p>
                      <a:pPr algn="ctr"/>
                      <a:endParaRPr lang="tr-TR" dirty="0" smtClean="0"/>
                    </a:p>
                    <a:p>
                      <a:pPr algn="ctr"/>
                      <a:r>
                        <a:rPr lang="tr-TR" dirty="0" smtClean="0"/>
                        <a:t>ORTAOKUL</a:t>
                      </a:r>
                      <a:endParaRPr lang="tr-TR" dirty="0"/>
                    </a:p>
                  </a:txBody>
                  <a:tcPr/>
                </a:tc>
                <a:tc>
                  <a:txBody>
                    <a:bodyPr/>
                    <a:lstStyle/>
                    <a:p>
                      <a:pPr algn="ctr"/>
                      <a:r>
                        <a:rPr lang="tr-TR" dirty="0" smtClean="0"/>
                        <a:t>5</a:t>
                      </a:r>
                      <a:endParaRPr lang="tr-TR" dirty="0"/>
                    </a:p>
                  </a:txBody>
                  <a:tcPr/>
                </a:tc>
                <a:tc>
                  <a:txBody>
                    <a:bodyPr/>
                    <a:lstStyle/>
                    <a:p>
                      <a:pPr algn="ctr"/>
                      <a:r>
                        <a:rPr lang="tr-TR" dirty="0" smtClean="0"/>
                        <a:t>21</a:t>
                      </a:r>
                      <a:endParaRPr lang="tr-TR" dirty="0"/>
                    </a:p>
                  </a:txBody>
                  <a:tcPr/>
                </a:tc>
                <a:tc>
                  <a:txBody>
                    <a:bodyPr/>
                    <a:lstStyle/>
                    <a:p>
                      <a:pPr algn="ctr"/>
                      <a:r>
                        <a:rPr lang="tr-TR" dirty="0" smtClean="0"/>
                        <a:t>33</a:t>
                      </a:r>
                      <a:endParaRPr lang="tr-TR" dirty="0"/>
                    </a:p>
                  </a:txBody>
                  <a:tcPr/>
                </a:tc>
                <a:tc rowSpan="4">
                  <a:txBody>
                    <a:bodyPr/>
                    <a:lstStyle/>
                    <a:p>
                      <a:pPr algn="ctr"/>
                      <a:endParaRPr lang="tr-TR" dirty="0" smtClean="0"/>
                    </a:p>
                    <a:p>
                      <a:pPr algn="ctr"/>
                      <a:endParaRPr lang="tr-TR" dirty="0" smtClean="0"/>
                    </a:p>
                    <a:p>
                      <a:pPr algn="ctr"/>
                      <a:r>
                        <a:rPr lang="tr-TR" dirty="0" smtClean="0"/>
                        <a:t>138</a:t>
                      </a:r>
                      <a:endParaRPr lang="tr-TR" dirty="0"/>
                    </a:p>
                  </a:txBody>
                  <a:tcPr/>
                </a:tc>
                <a:extLst>
                  <a:ext uri="{0D108BD9-81ED-4DB2-BD59-A6C34878D82A}">
                    <a16:rowId xmlns:a16="http://schemas.microsoft.com/office/drawing/2014/main" val="3250715353"/>
                  </a:ext>
                </a:extLst>
              </a:tr>
              <a:tr h="335793">
                <a:tc vMerge="1">
                  <a:txBody>
                    <a:bodyPr/>
                    <a:lstStyle/>
                    <a:p>
                      <a:endParaRPr lang="tr-TR" dirty="0"/>
                    </a:p>
                  </a:txBody>
                  <a:tcPr/>
                </a:tc>
                <a:tc>
                  <a:txBody>
                    <a:bodyPr/>
                    <a:lstStyle/>
                    <a:p>
                      <a:pPr algn="ctr"/>
                      <a:r>
                        <a:rPr lang="tr-TR" dirty="0" smtClean="0"/>
                        <a:t>6</a:t>
                      </a:r>
                      <a:endParaRPr lang="tr-TR" dirty="0"/>
                    </a:p>
                  </a:txBody>
                  <a:tcPr/>
                </a:tc>
                <a:tc>
                  <a:txBody>
                    <a:bodyPr/>
                    <a:lstStyle/>
                    <a:p>
                      <a:pPr algn="ctr"/>
                      <a:r>
                        <a:rPr lang="tr-TR" dirty="0" smtClean="0"/>
                        <a:t>30</a:t>
                      </a:r>
                      <a:endParaRPr lang="tr-TR" dirty="0"/>
                    </a:p>
                  </a:txBody>
                  <a:tcPr/>
                </a:tc>
                <a:tc>
                  <a:txBody>
                    <a:bodyPr/>
                    <a:lstStyle/>
                    <a:p>
                      <a:pPr algn="ctr"/>
                      <a:r>
                        <a:rPr lang="tr-TR" dirty="0" smtClean="0"/>
                        <a:t>26</a:t>
                      </a:r>
                      <a:endParaRPr lang="tr-TR" dirty="0"/>
                    </a:p>
                  </a:txBody>
                  <a:tcPr/>
                </a:tc>
                <a:tc vMerge="1">
                  <a:txBody>
                    <a:bodyPr/>
                    <a:lstStyle/>
                    <a:p>
                      <a:pPr algn="ctr"/>
                      <a:endParaRPr lang="tr-TR" dirty="0"/>
                    </a:p>
                  </a:txBody>
                  <a:tcPr/>
                </a:tc>
                <a:extLst>
                  <a:ext uri="{0D108BD9-81ED-4DB2-BD59-A6C34878D82A}">
                    <a16:rowId xmlns:a16="http://schemas.microsoft.com/office/drawing/2014/main" val="2066370476"/>
                  </a:ext>
                </a:extLst>
              </a:tr>
              <a:tr h="335793">
                <a:tc vMerge="1">
                  <a:txBody>
                    <a:bodyPr/>
                    <a:lstStyle/>
                    <a:p>
                      <a:endParaRPr lang="tr-TR" dirty="0"/>
                    </a:p>
                  </a:txBody>
                  <a:tcPr/>
                </a:tc>
                <a:tc>
                  <a:txBody>
                    <a:bodyPr/>
                    <a:lstStyle/>
                    <a:p>
                      <a:pPr algn="ctr"/>
                      <a:r>
                        <a:rPr lang="tr-TR" dirty="0" smtClean="0"/>
                        <a:t>7</a:t>
                      </a:r>
                      <a:endParaRPr lang="tr-TR" dirty="0"/>
                    </a:p>
                  </a:txBody>
                  <a:tcPr/>
                </a:tc>
                <a:tc>
                  <a:txBody>
                    <a:bodyPr/>
                    <a:lstStyle/>
                    <a:p>
                      <a:pPr algn="ctr"/>
                      <a:r>
                        <a:rPr lang="tr-TR" dirty="0" smtClean="0"/>
                        <a:t>8</a:t>
                      </a:r>
                      <a:endParaRPr lang="tr-TR" dirty="0"/>
                    </a:p>
                  </a:txBody>
                  <a:tcPr/>
                </a:tc>
                <a:tc>
                  <a:txBody>
                    <a:bodyPr/>
                    <a:lstStyle/>
                    <a:p>
                      <a:pPr algn="ctr"/>
                      <a:r>
                        <a:rPr lang="tr-TR" dirty="0" smtClean="0"/>
                        <a:t>10</a:t>
                      </a:r>
                      <a:endParaRPr lang="tr-TR" dirty="0"/>
                    </a:p>
                  </a:txBody>
                  <a:tcPr/>
                </a:tc>
                <a:tc vMerge="1">
                  <a:txBody>
                    <a:bodyPr/>
                    <a:lstStyle/>
                    <a:p>
                      <a:pPr algn="ctr"/>
                      <a:endParaRPr lang="tr-TR" dirty="0"/>
                    </a:p>
                  </a:txBody>
                  <a:tcPr/>
                </a:tc>
                <a:extLst>
                  <a:ext uri="{0D108BD9-81ED-4DB2-BD59-A6C34878D82A}">
                    <a16:rowId xmlns:a16="http://schemas.microsoft.com/office/drawing/2014/main" val="2012985616"/>
                  </a:ext>
                </a:extLst>
              </a:tr>
              <a:tr h="335793">
                <a:tc vMerge="1">
                  <a:txBody>
                    <a:bodyPr/>
                    <a:lstStyle/>
                    <a:p>
                      <a:endParaRPr lang="tr-TR" dirty="0"/>
                    </a:p>
                  </a:txBody>
                  <a:tcPr/>
                </a:tc>
                <a:tc>
                  <a:txBody>
                    <a:bodyPr/>
                    <a:lstStyle/>
                    <a:p>
                      <a:pPr algn="ctr"/>
                      <a:r>
                        <a:rPr lang="tr-TR" dirty="0" smtClean="0"/>
                        <a:t>8</a:t>
                      </a:r>
                      <a:endParaRPr lang="tr-TR" dirty="0"/>
                    </a:p>
                  </a:txBody>
                  <a:tcPr/>
                </a:tc>
                <a:tc>
                  <a:txBody>
                    <a:bodyPr/>
                    <a:lstStyle/>
                    <a:p>
                      <a:pPr algn="ctr"/>
                      <a:r>
                        <a:rPr lang="tr-TR" dirty="0" smtClean="0"/>
                        <a:t>4</a:t>
                      </a:r>
                      <a:endParaRPr lang="tr-TR" dirty="0"/>
                    </a:p>
                  </a:txBody>
                  <a:tcPr/>
                </a:tc>
                <a:tc>
                  <a:txBody>
                    <a:bodyPr/>
                    <a:lstStyle/>
                    <a:p>
                      <a:pPr algn="ctr"/>
                      <a:r>
                        <a:rPr lang="tr-TR" dirty="0" smtClean="0"/>
                        <a:t>6</a:t>
                      </a:r>
                      <a:endParaRPr lang="tr-TR" dirty="0"/>
                    </a:p>
                  </a:txBody>
                  <a:tcPr/>
                </a:tc>
                <a:tc vMerge="1">
                  <a:txBody>
                    <a:bodyPr/>
                    <a:lstStyle/>
                    <a:p>
                      <a:pPr algn="ctr"/>
                      <a:endParaRPr lang="tr-TR" dirty="0"/>
                    </a:p>
                  </a:txBody>
                  <a:tcPr/>
                </a:tc>
                <a:extLst>
                  <a:ext uri="{0D108BD9-81ED-4DB2-BD59-A6C34878D82A}">
                    <a16:rowId xmlns:a16="http://schemas.microsoft.com/office/drawing/2014/main" val="3831200010"/>
                  </a:ext>
                </a:extLst>
              </a:tr>
              <a:tr h="335793">
                <a:tc rowSpan="4">
                  <a:txBody>
                    <a:bodyPr/>
                    <a:lstStyle/>
                    <a:p>
                      <a:pPr algn="ctr"/>
                      <a:endParaRPr lang="tr-TR" dirty="0" smtClean="0"/>
                    </a:p>
                    <a:p>
                      <a:pPr algn="ctr"/>
                      <a:endParaRPr lang="tr-TR" dirty="0" smtClean="0"/>
                    </a:p>
                    <a:p>
                      <a:pPr algn="ctr"/>
                      <a:r>
                        <a:rPr lang="tr-TR" dirty="0" smtClean="0"/>
                        <a:t>LİSE</a:t>
                      </a:r>
                      <a:endParaRPr lang="tr-TR" dirty="0"/>
                    </a:p>
                  </a:txBody>
                  <a:tcPr/>
                </a:tc>
                <a:tc>
                  <a:txBody>
                    <a:bodyPr/>
                    <a:lstStyle/>
                    <a:p>
                      <a:pPr algn="ctr"/>
                      <a:r>
                        <a:rPr lang="tr-TR" dirty="0" smtClean="0"/>
                        <a:t>9</a:t>
                      </a:r>
                      <a:endParaRPr lang="tr-TR" dirty="0"/>
                    </a:p>
                  </a:txBody>
                  <a:tcPr/>
                </a:tc>
                <a:tc>
                  <a:txBody>
                    <a:bodyPr/>
                    <a:lstStyle/>
                    <a:p>
                      <a:pPr algn="ctr"/>
                      <a:r>
                        <a:rPr lang="tr-TR" dirty="0" smtClean="0"/>
                        <a:t>4</a:t>
                      </a:r>
                      <a:endParaRPr lang="tr-TR" dirty="0"/>
                    </a:p>
                  </a:txBody>
                  <a:tcPr/>
                </a:tc>
                <a:tc>
                  <a:txBody>
                    <a:bodyPr/>
                    <a:lstStyle/>
                    <a:p>
                      <a:pPr algn="ctr"/>
                      <a:r>
                        <a:rPr lang="tr-TR" dirty="0" smtClean="0"/>
                        <a:t>4</a:t>
                      </a:r>
                      <a:endParaRPr lang="tr-TR" dirty="0"/>
                    </a:p>
                  </a:txBody>
                  <a:tcPr/>
                </a:tc>
                <a:tc rowSpan="4">
                  <a:txBody>
                    <a:bodyPr/>
                    <a:lstStyle/>
                    <a:p>
                      <a:pPr algn="ctr"/>
                      <a:endParaRPr lang="tr-TR" dirty="0" smtClean="0"/>
                    </a:p>
                    <a:p>
                      <a:pPr algn="ctr"/>
                      <a:endParaRPr lang="tr-TR" dirty="0" smtClean="0"/>
                    </a:p>
                    <a:p>
                      <a:pPr algn="ctr"/>
                      <a:r>
                        <a:rPr lang="tr-TR" dirty="0" smtClean="0"/>
                        <a:t>21</a:t>
                      </a:r>
                      <a:endParaRPr lang="tr-TR" dirty="0"/>
                    </a:p>
                  </a:txBody>
                  <a:tcPr/>
                </a:tc>
                <a:extLst>
                  <a:ext uri="{0D108BD9-81ED-4DB2-BD59-A6C34878D82A}">
                    <a16:rowId xmlns:a16="http://schemas.microsoft.com/office/drawing/2014/main" val="308539957"/>
                  </a:ext>
                </a:extLst>
              </a:tr>
              <a:tr h="335793">
                <a:tc vMerge="1">
                  <a:txBody>
                    <a:bodyPr/>
                    <a:lstStyle/>
                    <a:p>
                      <a:endParaRPr lang="tr-TR" dirty="0"/>
                    </a:p>
                  </a:txBody>
                  <a:tcPr/>
                </a:tc>
                <a:tc>
                  <a:txBody>
                    <a:bodyPr/>
                    <a:lstStyle/>
                    <a:p>
                      <a:pPr algn="ctr"/>
                      <a:r>
                        <a:rPr lang="tr-TR" dirty="0" smtClean="0"/>
                        <a:t>10</a:t>
                      </a:r>
                      <a:endParaRPr lang="tr-TR" dirty="0"/>
                    </a:p>
                  </a:txBody>
                  <a:tcPr/>
                </a:tc>
                <a:tc>
                  <a:txBody>
                    <a:bodyPr/>
                    <a:lstStyle/>
                    <a:p>
                      <a:pPr algn="ctr"/>
                      <a:r>
                        <a:rPr lang="tr-TR" dirty="0" smtClean="0"/>
                        <a:t>0</a:t>
                      </a:r>
                      <a:endParaRPr lang="tr-TR" dirty="0"/>
                    </a:p>
                  </a:txBody>
                  <a:tcPr/>
                </a:tc>
                <a:tc>
                  <a:txBody>
                    <a:bodyPr/>
                    <a:lstStyle/>
                    <a:p>
                      <a:pPr algn="ctr"/>
                      <a:r>
                        <a:rPr lang="tr-TR" dirty="0" smtClean="0"/>
                        <a:t>4</a:t>
                      </a:r>
                      <a:endParaRPr lang="tr-TR" dirty="0"/>
                    </a:p>
                  </a:txBody>
                  <a:tcPr/>
                </a:tc>
                <a:tc vMerge="1">
                  <a:txBody>
                    <a:bodyPr/>
                    <a:lstStyle/>
                    <a:p>
                      <a:pPr algn="ctr"/>
                      <a:endParaRPr lang="tr-TR" dirty="0"/>
                    </a:p>
                  </a:txBody>
                  <a:tcPr/>
                </a:tc>
                <a:extLst>
                  <a:ext uri="{0D108BD9-81ED-4DB2-BD59-A6C34878D82A}">
                    <a16:rowId xmlns:a16="http://schemas.microsoft.com/office/drawing/2014/main" val="2191632036"/>
                  </a:ext>
                </a:extLst>
              </a:tr>
              <a:tr h="335793">
                <a:tc vMerge="1">
                  <a:txBody>
                    <a:bodyPr/>
                    <a:lstStyle/>
                    <a:p>
                      <a:endParaRPr lang="tr-TR" dirty="0"/>
                    </a:p>
                  </a:txBody>
                  <a:tcPr/>
                </a:tc>
                <a:tc>
                  <a:txBody>
                    <a:bodyPr/>
                    <a:lstStyle/>
                    <a:p>
                      <a:pPr algn="ctr"/>
                      <a:r>
                        <a:rPr lang="tr-TR" dirty="0" smtClean="0"/>
                        <a:t>11</a:t>
                      </a:r>
                      <a:endParaRPr lang="tr-TR" dirty="0"/>
                    </a:p>
                  </a:txBody>
                  <a:tcPr/>
                </a:tc>
                <a:tc>
                  <a:txBody>
                    <a:bodyPr/>
                    <a:lstStyle/>
                    <a:p>
                      <a:pPr algn="ctr"/>
                      <a:r>
                        <a:rPr lang="tr-TR" dirty="0" smtClean="0"/>
                        <a:t>0</a:t>
                      </a:r>
                      <a:endParaRPr lang="tr-TR" dirty="0"/>
                    </a:p>
                  </a:txBody>
                  <a:tcPr/>
                </a:tc>
                <a:tc>
                  <a:txBody>
                    <a:bodyPr/>
                    <a:lstStyle/>
                    <a:p>
                      <a:pPr algn="ctr"/>
                      <a:r>
                        <a:rPr lang="tr-TR" dirty="0" smtClean="0"/>
                        <a:t>1</a:t>
                      </a:r>
                      <a:endParaRPr lang="tr-TR" dirty="0"/>
                    </a:p>
                  </a:txBody>
                  <a:tcPr/>
                </a:tc>
                <a:tc vMerge="1">
                  <a:txBody>
                    <a:bodyPr/>
                    <a:lstStyle/>
                    <a:p>
                      <a:pPr algn="ctr"/>
                      <a:endParaRPr lang="tr-TR" dirty="0"/>
                    </a:p>
                  </a:txBody>
                  <a:tcPr/>
                </a:tc>
                <a:extLst>
                  <a:ext uri="{0D108BD9-81ED-4DB2-BD59-A6C34878D82A}">
                    <a16:rowId xmlns:a16="http://schemas.microsoft.com/office/drawing/2014/main" val="3857421397"/>
                  </a:ext>
                </a:extLst>
              </a:tr>
              <a:tr h="335793">
                <a:tc vMerge="1">
                  <a:txBody>
                    <a:bodyPr/>
                    <a:lstStyle/>
                    <a:p>
                      <a:endParaRPr lang="tr-TR" dirty="0"/>
                    </a:p>
                  </a:txBody>
                  <a:tcPr/>
                </a:tc>
                <a:tc>
                  <a:txBody>
                    <a:bodyPr/>
                    <a:lstStyle/>
                    <a:p>
                      <a:pPr algn="ctr"/>
                      <a:r>
                        <a:rPr lang="tr-TR" dirty="0" smtClean="0"/>
                        <a:t>12</a:t>
                      </a:r>
                      <a:endParaRPr lang="tr-TR" dirty="0"/>
                    </a:p>
                  </a:txBody>
                  <a:tcPr/>
                </a:tc>
                <a:tc>
                  <a:txBody>
                    <a:bodyPr/>
                    <a:lstStyle/>
                    <a:p>
                      <a:pPr algn="ctr"/>
                      <a:r>
                        <a:rPr lang="tr-TR" dirty="0" smtClean="0"/>
                        <a:t>4</a:t>
                      </a:r>
                      <a:endParaRPr lang="tr-TR" dirty="0"/>
                    </a:p>
                  </a:txBody>
                  <a:tcPr/>
                </a:tc>
                <a:tc>
                  <a:txBody>
                    <a:bodyPr/>
                    <a:lstStyle/>
                    <a:p>
                      <a:pPr algn="ctr"/>
                      <a:r>
                        <a:rPr lang="tr-TR" dirty="0" smtClean="0"/>
                        <a:t>4</a:t>
                      </a:r>
                      <a:endParaRPr lang="tr-TR" dirty="0"/>
                    </a:p>
                  </a:txBody>
                  <a:tcPr/>
                </a:tc>
                <a:tc vMerge="1">
                  <a:txBody>
                    <a:bodyPr/>
                    <a:lstStyle/>
                    <a:p>
                      <a:pPr algn="ctr"/>
                      <a:endParaRPr lang="tr-TR" dirty="0"/>
                    </a:p>
                  </a:txBody>
                  <a:tcPr/>
                </a:tc>
                <a:extLst>
                  <a:ext uri="{0D108BD9-81ED-4DB2-BD59-A6C34878D82A}">
                    <a16:rowId xmlns:a16="http://schemas.microsoft.com/office/drawing/2014/main" val="1443367947"/>
                  </a:ext>
                </a:extLst>
              </a:tr>
            </a:tbl>
          </a:graphicData>
        </a:graphic>
      </p:graphicFrame>
      <p:sp>
        <p:nvSpPr>
          <p:cNvPr id="3" name="Metin kutusu 2"/>
          <p:cNvSpPr txBox="1"/>
          <p:nvPr/>
        </p:nvSpPr>
        <p:spPr>
          <a:xfrm>
            <a:off x="2488707" y="471054"/>
            <a:ext cx="7463966" cy="523220"/>
          </a:xfrm>
          <a:prstGeom prst="rect">
            <a:avLst/>
          </a:prstGeom>
          <a:noFill/>
        </p:spPr>
        <p:txBody>
          <a:bodyPr wrap="none" rtlCol="0">
            <a:spAutoFit/>
          </a:bodyPr>
          <a:lstStyle/>
          <a:p>
            <a:r>
              <a:rPr lang="tr-TR" sz="2800" b="1" dirty="0" smtClean="0"/>
              <a:t>ÖĞRENCİLERİN SINIF SEVİLERİNE GÖRE DAĞILIMI</a:t>
            </a:r>
            <a:endParaRPr lang="tr-TR" sz="2800" b="1" dirty="0"/>
          </a:p>
        </p:txBody>
      </p:sp>
    </p:spTree>
    <p:extLst>
      <p:ext uri="{BB962C8B-B14F-4D97-AF65-F5344CB8AC3E}">
        <p14:creationId xmlns:p14="http://schemas.microsoft.com/office/powerpoint/2010/main" val="3397179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irklareli.meb.gov.tr/meb_iys_dosyalar/2019_09/23201706_1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3633" y="228600"/>
            <a:ext cx="5960691" cy="335915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912883" y="4264366"/>
            <a:ext cx="8136861" cy="1754326"/>
          </a:xfrm>
          <a:prstGeom prst="rect">
            <a:avLst/>
          </a:prstGeom>
        </p:spPr>
        <p:txBody>
          <a:bodyPr wrap="square">
            <a:spAutoFit/>
          </a:bodyPr>
          <a:lstStyle/>
          <a:p>
            <a:r>
              <a:rPr lang="tr-TR" b="0" i="0" dirty="0" smtClean="0">
                <a:solidFill>
                  <a:srgbClr val="212529"/>
                </a:solidFill>
                <a:effectLst/>
                <a:latin typeface="MyriadPro"/>
              </a:rPr>
              <a:t>İl Milli Eğitim Müdür V. Hüseyin KALKAN ve </a:t>
            </a:r>
            <a:r>
              <a:rPr lang="tr-TR" b="0" i="0" dirty="0" err="1" smtClean="0">
                <a:solidFill>
                  <a:srgbClr val="212529"/>
                </a:solidFill>
                <a:effectLst/>
                <a:latin typeface="MyriadPro"/>
              </a:rPr>
              <a:t>Teknofest</a:t>
            </a:r>
            <a:r>
              <a:rPr lang="tr-TR" b="0" i="0" dirty="0" smtClean="0">
                <a:solidFill>
                  <a:srgbClr val="212529"/>
                </a:solidFill>
                <a:effectLst/>
                <a:latin typeface="MyriadPro"/>
              </a:rPr>
              <a:t> İstanbul Havacılık, Uzay ve Teknolojileri Festivalinde projeleri Türkiye ikincisi olan Lüleburgaz TSO Bilim Sanat Merkezi yönetici ve öğretmenleri, Kırklareli Üniversitesi ile birlikte önümüzdeki dönemde yapılacak olan ortak projeler hakkında görüşme yaptı.</a:t>
            </a:r>
          </a:p>
          <a:p>
            <a:pPr algn="ctr"/>
            <a:endParaRPr lang="tr-TR" dirty="0">
              <a:solidFill>
                <a:srgbClr val="212529"/>
              </a:solidFill>
              <a:latin typeface="MyriadPro"/>
            </a:endParaRPr>
          </a:p>
          <a:p>
            <a:pPr algn="ctr"/>
            <a:r>
              <a:rPr lang="tr-TR" dirty="0" smtClean="0">
                <a:solidFill>
                  <a:srgbClr val="212529"/>
                </a:solidFill>
                <a:latin typeface="MyriadPro"/>
              </a:rPr>
              <a:t>2019</a:t>
            </a:r>
            <a:endParaRPr lang="tr-TR" dirty="0"/>
          </a:p>
        </p:txBody>
      </p:sp>
    </p:spTree>
    <p:extLst>
      <p:ext uri="{BB962C8B-B14F-4D97-AF65-F5344CB8AC3E}">
        <p14:creationId xmlns:p14="http://schemas.microsoft.com/office/powerpoint/2010/main" val="675598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t="13793" b="24291"/>
          <a:stretch/>
        </p:blipFill>
        <p:spPr>
          <a:xfrm>
            <a:off x="3321269" y="346840"/>
            <a:ext cx="4882219" cy="5373975"/>
          </a:xfrm>
          <a:prstGeom prst="rect">
            <a:avLst/>
          </a:prstGeom>
        </p:spPr>
      </p:pic>
      <p:sp>
        <p:nvSpPr>
          <p:cNvPr id="3" name="Metin kutusu 2"/>
          <p:cNvSpPr txBox="1"/>
          <p:nvPr/>
        </p:nvSpPr>
        <p:spPr>
          <a:xfrm>
            <a:off x="4921550" y="6001407"/>
            <a:ext cx="1681655" cy="584775"/>
          </a:xfrm>
          <a:prstGeom prst="rect">
            <a:avLst/>
          </a:prstGeom>
          <a:noFill/>
        </p:spPr>
        <p:txBody>
          <a:bodyPr wrap="square" rtlCol="0">
            <a:spAutoFit/>
          </a:bodyPr>
          <a:lstStyle/>
          <a:p>
            <a:pPr algn="ctr"/>
            <a:r>
              <a:rPr lang="tr-TR" sz="3200" dirty="0" smtClean="0"/>
              <a:t>2019</a:t>
            </a:r>
            <a:endParaRPr lang="tr-TR" sz="3200" dirty="0"/>
          </a:p>
        </p:txBody>
      </p:sp>
    </p:spTree>
    <p:extLst>
      <p:ext uri="{BB962C8B-B14F-4D97-AF65-F5344CB8AC3E}">
        <p14:creationId xmlns:p14="http://schemas.microsoft.com/office/powerpoint/2010/main" val="770751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ÜLEBURGAZ BİLSEM'DEN  ULUSLARARASI RESİM SERGİ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8623" y="404128"/>
            <a:ext cx="7045378" cy="3957665"/>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082567" y="4500854"/>
            <a:ext cx="10689020" cy="2031325"/>
          </a:xfrm>
          <a:prstGeom prst="rect">
            <a:avLst/>
          </a:prstGeom>
        </p:spPr>
        <p:txBody>
          <a:bodyPr wrap="square">
            <a:spAutoFit/>
          </a:bodyPr>
          <a:lstStyle/>
          <a:p>
            <a:r>
              <a:rPr lang="tr-TR" b="1" i="0" dirty="0" smtClean="0">
                <a:solidFill>
                  <a:srgbClr val="505050"/>
                </a:solidFill>
                <a:effectLst/>
                <a:latin typeface="MyriadPro"/>
              </a:rPr>
              <a:t>LÜLEBURGAZ BİLSEM'DEN ULUSLARARASI RESİM SERGİSİ</a:t>
            </a:r>
          </a:p>
          <a:p>
            <a:r>
              <a:rPr lang="tr-TR" b="0" i="0" dirty="0" smtClean="0">
                <a:solidFill>
                  <a:srgbClr val="222222"/>
                </a:solidFill>
                <a:effectLst/>
                <a:latin typeface="Arial" panose="020B0604020202020204" pitchFamily="34" charset="0"/>
              </a:rPr>
              <a:t>Lüleburgaz Ticaret ve Sanayi Odası Bilim ve Sanat Merkezi uluslararası sergiye ev sahipliği yaptı.  Lüleburgaz Ticaret ve Sanayi Odası Bilim ve Sanat Merkezi dünyanın 6 farklı ülkesinden 5. sınıf öğrencilerinin yapmış olduğu resimlerinden oluşan resimleri kurumları bünyesindeki çok amaçlı salonda sergiledi.</a:t>
            </a:r>
          </a:p>
          <a:p>
            <a:endParaRPr lang="tr-TR" dirty="0">
              <a:solidFill>
                <a:srgbClr val="222222"/>
              </a:solidFill>
              <a:latin typeface="Arial" panose="020B0604020202020204" pitchFamily="34" charset="0"/>
            </a:endParaRPr>
          </a:p>
          <a:p>
            <a:pPr algn="ctr"/>
            <a:r>
              <a:rPr lang="tr-TR" b="0" i="0" dirty="0" smtClean="0">
                <a:solidFill>
                  <a:srgbClr val="222222"/>
                </a:solidFill>
                <a:effectLst/>
                <a:latin typeface="Arial" panose="020B0604020202020204" pitchFamily="34" charset="0"/>
              </a:rPr>
              <a:t>2020</a:t>
            </a:r>
            <a:endParaRPr lang="tr-TR"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3398958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ÜLEBURGAZ BİLSEM ÖĞRENCİSİ TUANA BİRGİN'İN RESİMLERİ  RUSYA'DA SERGİLENECEK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1903" y="488961"/>
            <a:ext cx="6782097" cy="380977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408387" y="4775114"/>
            <a:ext cx="8366234" cy="1200329"/>
          </a:xfrm>
          <a:prstGeom prst="rect">
            <a:avLst/>
          </a:prstGeom>
        </p:spPr>
        <p:txBody>
          <a:bodyPr wrap="square">
            <a:spAutoFit/>
          </a:bodyPr>
          <a:lstStyle/>
          <a:p>
            <a:r>
              <a:rPr lang="tr-TR" b="0" i="0" dirty="0" smtClean="0">
                <a:solidFill>
                  <a:srgbClr val="212529"/>
                </a:solidFill>
                <a:effectLst/>
                <a:latin typeface="MyriadPro"/>
              </a:rPr>
              <a:t>Lüleburgaz Ticaret ve Sanayi Odası Bilim ve Sanat Merkezi Görsel Sanatlar alanı öğrencilerinden </a:t>
            </a:r>
            <a:r>
              <a:rPr lang="tr-TR" b="0" i="0" dirty="0" err="1" smtClean="0">
                <a:solidFill>
                  <a:srgbClr val="212529"/>
                </a:solidFill>
                <a:effectLst/>
                <a:latin typeface="MyriadPro"/>
              </a:rPr>
              <a:t>Tuana</a:t>
            </a:r>
            <a:r>
              <a:rPr lang="tr-TR" b="0" i="0" dirty="0" smtClean="0">
                <a:solidFill>
                  <a:srgbClr val="212529"/>
                </a:solidFill>
                <a:effectLst/>
                <a:latin typeface="MyriadPro"/>
              </a:rPr>
              <a:t> BİRGİN ilk kişisel sergisini Rusya'da açıyor.</a:t>
            </a:r>
          </a:p>
          <a:p>
            <a:pPr algn="ctr"/>
            <a:endParaRPr lang="tr-TR" dirty="0">
              <a:solidFill>
                <a:srgbClr val="212529"/>
              </a:solidFill>
              <a:latin typeface="MyriadPro"/>
            </a:endParaRPr>
          </a:p>
          <a:p>
            <a:pPr algn="ctr"/>
            <a:r>
              <a:rPr lang="tr-TR" dirty="0" smtClean="0">
                <a:solidFill>
                  <a:srgbClr val="212529"/>
                </a:solidFill>
                <a:latin typeface="MyriadPro"/>
              </a:rPr>
              <a:t>2020</a:t>
            </a:r>
            <a:endParaRPr lang="tr-TR" dirty="0"/>
          </a:p>
        </p:txBody>
      </p:sp>
    </p:spTree>
    <p:extLst>
      <p:ext uri="{BB962C8B-B14F-4D97-AF65-F5344CB8AC3E}">
        <p14:creationId xmlns:p14="http://schemas.microsoft.com/office/powerpoint/2010/main" val="364261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ORUYUCU SİPERLİKLER EMNİYET GÜÇLER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41" y="262400"/>
            <a:ext cx="5764693" cy="3238254"/>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114098" y="3941067"/>
            <a:ext cx="9438288" cy="1477328"/>
          </a:xfrm>
          <a:prstGeom prst="rect">
            <a:avLst/>
          </a:prstGeom>
        </p:spPr>
        <p:txBody>
          <a:bodyPr wrap="square">
            <a:spAutoFit/>
          </a:bodyPr>
          <a:lstStyle/>
          <a:p>
            <a:r>
              <a:rPr lang="tr-TR" b="0" i="0" dirty="0" smtClean="0">
                <a:solidFill>
                  <a:srgbClr val="212529"/>
                </a:solidFill>
                <a:effectLst/>
                <a:latin typeface="MyriadPro"/>
              </a:rPr>
              <a:t> Polis Haftasında polislerimize teşekkür için öğretmenlerimiz tarafından  üretilen yüz siperlikleri emniyet güçlerimize teslim edildi.  Lüleburgaz ilçe Milli Eğitim Müdürü V. Cihan ERDEM ile birlikte  İlçe Emniyet Müdürümüz Ali </a:t>
            </a:r>
            <a:r>
              <a:rPr lang="tr-TR" b="0" i="0" dirty="0" err="1" smtClean="0">
                <a:solidFill>
                  <a:srgbClr val="212529"/>
                </a:solidFill>
                <a:effectLst/>
                <a:latin typeface="MyriadPro"/>
              </a:rPr>
              <a:t>KOCA'ya</a:t>
            </a:r>
            <a:r>
              <a:rPr lang="tr-TR" b="0" i="0" dirty="0" smtClean="0">
                <a:solidFill>
                  <a:srgbClr val="212529"/>
                </a:solidFill>
                <a:effectLst/>
                <a:latin typeface="MyriadPro"/>
              </a:rPr>
              <a:t>  50 adet yüz siperi teslim edildi.</a:t>
            </a:r>
          </a:p>
          <a:p>
            <a:endParaRPr lang="tr-TR" dirty="0">
              <a:solidFill>
                <a:srgbClr val="212529"/>
              </a:solidFill>
              <a:latin typeface="MyriadPro"/>
            </a:endParaRPr>
          </a:p>
          <a:p>
            <a:pPr algn="ctr"/>
            <a:r>
              <a:rPr lang="tr-TR" dirty="0" smtClean="0">
                <a:solidFill>
                  <a:srgbClr val="212529"/>
                </a:solidFill>
                <a:latin typeface="MyriadPro"/>
              </a:rPr>
              <a:t>2020</a:t>
            </a:r>
            <a:endParaRPr lang="tr-TR" dirty="0"/>
          </a:p>
        </p:txBody>
      </p:sp>
      <p:pic>
        <p:nvPicPr>
          <p:cNvPr id="4100" name="Picture 4" descr="http://luleburgazbilsem.meb.k12.tr/meb_iys_dosyalar/39/05/764321/resimler/2020_04/18122143_yuz_sipe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1330" y="262400"/>
            <a:ext cx="4586780" cy="3238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392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asarla Üret 3d Laringosk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6571" y="431735"/>
            <a:ext cx="6098133" cy="3425561"/>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723696" y="4371991"/>
            <a:ext cx="8713075" cy="1754326"/>
          </a:xfrm>
          <a:prstGeom prst="rect">
            <a:avLst/>
          </a:prstGeom>
        </p:spPr>
        <p:txBody>
          <a:bodyPr wrap="square">
            <a:spAutoFit/>
          </a:bodyPr>
          <a:lstStyle/>
          <a:p>
            <a:pPr fontAlgn="base"/>
            <a:r>
              <a:rPr lang="tr-TR" b="1" dirty="0" smtClean="0">
                <a:solidFill>
                  <a:srgbClr val="212529"/>
                </a:solidFill>
                <a:effectLst/>
                <a:latin typeface="Helvetica Neue"/>
              </a:rPr>
              <a:t>Lüleburgaz TSO Bilim ve Sanat Merkezinde (BİLSEM) sağlık çalışanlarının yeni tip </a:t>
            </a:r>
            <a:r>
              <a:rPr lang="tr-TR" b="1" dirty="0" err="1" smtClean="0">
                <a:solidFill>
                  <a:srgbClr val="212529"/>
                </a:solidFill>
                <a:effectLst/>
                <a:latin typeface="Helvetica Neue"/>
              </a:rPr>
              <a:t>koronavirüsle</a:t>
            </a:r>
            <a:r>
              <a:rPr lang="tr-TR" b="1" dirty="0" smtClean="0">
                <a:solidFill>
                  <a:srgbClr val="212529"/>
                </a:solidFill>
                <a:effectLst/>
                <a:latin typeface="Helvetica Neue"/>
              </a:rPr>
              <a:t> (covid-19) mücadelesine destek olmak üzere geliştirilen proje </a:t>
            </a:r>
            <a:r>
              <a:rPr lang="tr-TR" b="1" dirty="0" err="1" smtClean="0">
                <a:solidFill>
                  <a:srgbClr val="212529"/>
                </a:solidFill>
                <a:effectLst/>
                <a:latin typeface="Helvetica Neue"/>
              </a:rPr>
              <a:t>kapsamında,entübasyon</a:t>
            </a:r>
            <a:r>
              <a:rPr lang="tr-TR" b="1" dirty="0" smtClean="0">
                <a:solidFill>
                  <a:srgbClr val="212529"/>
                </a:solidFill>
                <a:effectLst/>
                <a:latin typeface="Helvetica Neue"/>
              </a:rPr>
              <a:t> tüpünün yerleştirilmesinde kullanılan cihaz "video </a:t>
            </a:r>
            <a:r>
              <a:rPr lang="tr-TR" b="1" dirty="0" err="1" smtClean="0">
                <a:solidFill>
                  <a:srgbClr val="212529"/>
                </a:solidFill>
                <a:effectLst/>
                <a:latin typeface="Helvetica Neue"/>
              </a:rPr>
              <a:t>laringoskop</a:t>
            </a:r>
            <a:r>
              <a:rPr lang="tr-TR" b="1" dirty="0" smtClean="0">
                <a:solidFill>
                  <a:srgbClr val="212529"/>
                </a:solidFill>
                <a:effectLst/>
                <a:latin typeface="Helvetica Neue"/>
              </a:rPr>
              <a:t>" üretildi.</a:t>
            </a:r>
          </a:p>
          <a:p>
            <a:pPr fontAlgn="base"/>
            <a:endParaRPr lang="tr-TR" b="1" dirty="0">
              <a:solidFill>
                <a:srgbClr val="212529"/>
              </a:solidFill>
              <a:latin typeface="Helvetica Neue"/>
            </a:endParaRPr>
          </a:p>
          <a:p>
            <a:pPr algn="ctr" fontAlgn="base"/>
            <a:r>
              <a:rPr lang="tr-TR" b="1" dirty="0" smtClean="0">
                <a:solidFill>
                  <a:srgbClr val="212529"/>
                </a:solidFill>
                <a:effectLst/>
                <a:latin typeface="Helvetica Neue"/>
              </a:rPr>
              <a:t>2020</a:t>
            </a:r>
            <a:endParaRPr lang="tr-TR" b="1" dirty="0">
              <a:solidFill>
                <a:srgbClr val="212529"/>
              </a:solidFill>
              <a:effectLst/>
              <a:latin typeface="Helvetica Neue"/>
            </a:endParaRPr>
          </a:p>
        </p:txBody>
      </p:sp>
    </p:spTree>
    <p:extLst>
      <p:ext uri="{BB962C8B-B14F-4D97-AF65-F5344CB8AC3E}">
        <p14:creationId xmlns:p14="http://schemas.microsoft.com/office/powerpoint/2010/main" val="379796886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544</TotalTime>
  <Words>938</Words>
  <Application>Microsoft Office PowerPoint</Application>
  <PresentationFormat>Geniş ekran</PresentationFormat>
  <Paragraphs>213</Paragraphs>
  <Slides>31</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31</vt:i4>
      </vt:variant>
    </vt:vector>
  </HeadingPairs>
  <TitlesOfParts>
    <vt:vector size="38" baseType="lpstr">
      <vt:lpstr>Arial</vt:lpstr>
      <vt:lpstr>Calibri</vt:lpstr>
      <vt:lpstr>Calibri Light</vt:lpstr>
      <vt:lpstr>Helvetica Neue</vt:lpstr>
      <vt:lpstr>MyriadPro</vt:lpstr>
      <vt:lpstr>open-sans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NouS 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Esra</cp:lastModifiedBy>
  <cp:revision>31</cp:revision>
  <dcterms:created xsi:type="dcterms:W3CDTF">2022-03-09T10:12:59Z</dcterms:created>
  <dcterms:modified xsi:type="dcterms:W3CDTF">2022-04-11T11:07:22Z</dcterms:modified>
</cp:coreProperties>
</file>